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43" Target="slides/slide30.xml" Type="http://schemas.openxmlformats.org/officeDocument/2006/relationships/slide"/><Relationship Id="rId44" Target="slides/slide31.xml" Type="http://schemas.openxmlformats.org/officeDocument/2006/relationships/slide"/><Relationship Id="rId45" Target="slides/slide32.xml" Type="http://schemas.openxmlformats.org/officeDocument/2006/relationships/slide"/><Relationship Id="rId46" Target="slides/slide33.xml" Type="http://schemas.openxmlformats.org/officeDocument/2006/relationships/slide"/><Relationship Id="rId47" Target="slides/slide34.xml" Type="http://schemas.openxmlformats.org/officeDocument/2006/relationships/slide"/><Relationship Id="rId48" Target="slides/slide35.xml" Type="http://schemas.openxmlformats.org/officeDocument/2006/relationships/slide"/><Relationship Id="rId49" Target="slides/slide36.xml" Type="http://schemas.openxmlformats.org/officeDocument/2006/relationships/slide"/><Relationship Id="rId5" Target="tableStyles.xml" Type="http://schemas.openxmlformats.org/officeDocument/2006/relationships/tableStyles"/><Relationship Id="rId50" Target="slides/slide37.xml" Type="http://schemas.openxmlformats.org/officeDocument/2006/relationships/slide"/><Relationship Id="rId51" Target="slides/slide3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figma.com/proto/cQ9FNLSIfvn5CAZ5o8BkVO/Mock-up-Sistema?type=design&amp;node-id=61-3886&amp;scaling=scale-down&amp;page-id=61%3A3874&amp;starting-point-node-id=61%3A3886&amp;mode=design" TargetMode="External" Type="http://schemas.openxmlformats.org/officeDocument/2006/relationships/hyperlink"/><Relationship Id="rId3" Target="../media/image40.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57.png" Type="http://schemas.openxmlformats.org/officeDocument/2006/relationships/image"/><Relationship Id="rId13" Target="../media/image5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18" Target="../media/image5.png" Type="http://schemas.openxmlformats.org/officeDocument/2006/relationships/image"/><Relationship Id="rId19" Target="../media/image6.svg" Type="http://schemas.openxmlformats.org/officeDocument/2006/relationships/image"/><Relationship Id="rId2" Target="../media/image47.png" Type="http://schemas.openxmlformats.org/officeDocument/2006/relationships/image"/><Relationship Id="rId20" Target="../media/image7.png" Type="http://schemas.openxmlformats.org/officeDocument/2006/relationships/image"/><Relationship Id="rId21" Target="../media/image8.svg" Type="http://schemas.openxmlformats.org/officeDocument/2006/relationships/image"/><Relationship Id="rId22" Target="../media/image15.png" Type="http://schemas.openxmlformats.org/officeDocument/2006/relationships/image"/><Relationship Id="rId23" Target="../media/image16.svg" Type="http://schemas.openxmlformats.org/officeDocument/2006/relationships/image"/><Relationship Id="rId24" Target="../media/image17.png" Type="http://schemas.openxmlformats.org/officeDocument/2006/relationships/image"/><Relationship Id="rId25" Target="../media/image18.sv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50606" y="4895645"/>
            <a:ext cx="2664303" cy="4283213"/>
          </a:xfrm>
          <a:custGeom>
            <a:avLst/>
            <a:gdLst/>
            <a:ahLst/>
            <a:cxnLst/>
            <a:rect r="r" b="b" t="t" l="l"/>
            <a:pathLst>
              <a:path h="4283213" w="2664303">
                <a:moveTo>
                  <a:pt x="0" y="0"/>
                </a:moveTo>
                <a:lnTo>
                  <a:pt x="2664304" y="0"/>
                </a:lnTo>
                <a:lnTo>
                  <a:pt x="2664304" y="4283212"/>
                </a:lnTo>
                <a:lnTo>
                  <a:pt x="0" y="428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44898" y="6444904"/>
            <a:ext cx="2171997" cy="3670151"/>
          </a:xfrm>
          <a:custGeom>
            <a:avLst/>
            <a:gdLst/>
            <a:ahLst/>
            <a:cxnLst/>
            <a:rect r="r" b="b" t="t" l="l"/>
            <a:pathLst>
              <a:path h="3670151" w="2171997">
                <a:moveTo>
                  <a:pt x="0" y="0"/>
                </a:moveTo>
                <a:lnTo>
                  <a:pt x="2171997" y="0"/>
                </a:lnTo>
                <a:lnTo>
                  <a:pt x="2171997" y="3670151"/>
                </a:lnTo>
                <a:lnTo>
                  <a:pt x="0" y="36701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18041" y="8889243"/>
            <a:ext cx="4206556" cy="1727918"/>
          </a:xfrm>
          <a:custGeom>
            <a:avLst/>
            <a:gdLst/>
            <a:ahLst/>
            <a:cxnLst/>
            <a:rect r="r" b="b" t="t" l="l"/>
            <a:pathLst>
              <a:path h="1727918" w="4206556">
                <a:moveTo>
                  <a:pt x="0" y="0"/>
                </a:moveTo>
                <a:lnTo>
                  <a:pt x="4206557" y="0"/>
                </a:lnTo>
                <a:lnTo>
                  <a:pt x="4206557" y="1727918"/>
                </a:lnTo>
                <a:lnTo>
                  <a:pt x="0" y="1727918"/>
                </a:lnTo>
                <a:lnTo>
                  <a:pt x="0" y="0"/>
                </a:lnTo>
                <a:close/>
              </a:path>
            </a:pathLst>
          </a:custGeom>
          <a:blipFill>
            <a:blip r:embed="rId6">
              <a:extLst>
                <a:ext uri="{96DAC541-7B7A-43D3-8B79-37D633B846F1}">
                  <asvg:svgBlip xmlns:asvg="http://schemas.microsoft.com/office/drawing/2016/SVG/main" r:embed="rId7"/>
                </a:ext>
              </a:extLst>
            </a:blip>
            <a:stretch>
              <a:fillRect l="0" t="0" r="0" b="-200214"/>
            </a:stretch>
          </a:blipFill>
        </p:spPr>
      </p:sp>
      <p:sp>
        <p:nvSpPr>
          <p:cNvPr name="Freeform 5" id="5"/>
          <p:cNvSpPr/>
          <p:nvPr/>
        </p:nvSpPr>
        <p:spPr>
          <a:xfrm flipH="false" flipV="false" rot="0">
            <a:off x="8510475" y="5472212"/>
            <a:ext cx="6667568" cy="5205750"/>
          </a:xfrm>
          <a:custGeom>
            <a:avLst/>
            <a:gdLst/>
            <a:ahLst/>
            <a:cxnLst/>
            <a:rect r="r" b="b" t="t" l="l"/>
            <a:pathLst>
              <a:path h="5205750" w="6667568">
                <a:moveTo>
                  <a:pt x="0" y="0"/>
                </a:moveTo>
                <a:lnTo>
                  <a:pt x="6667568" y="0"/>
                </a:lnTo>
                <a:lnTo>
                  <a:pt x="6667568" y="5205749"/>
                </a:lnTo>
                <a:lnTo>
                  <a:pt x="0" y="5205749"/>
                </a:lnTo>
                <a:lnTo>
                  <a:pt x="0" y="0"/>
                </a:lnTo>
                <a:close/>
              </a:path>
            </a:pathLst>
          </a:custGeom>
          <a:blipFill>
            <a:blip r:embed="rId8">
              <a:extLst>
                <a:ext uri="{96DAC541-7B7A-43D3-8B79-37D633B846F1}">
                  <asvg:svgBlip xmlns:asvg="http://schemas.microsoft.com/office/drawing/2016/SVG/main" r:embed="rId9"/>
                </a:ext>
              </a:extLst>
            </a:blip>
            <a:stretch>
              <a:fillRect l="0" t="0" r="-11661" b="-66650"/>
            </a:stretch>
          </a:blipFill>
        </p:spPr>
      </p:sp>
      <p:grpSp>
        <p:nvGrpSpPr>
          <p:cNvPr name="Group 6" id="6"/>
          <p:cNvGrpSpPr/>
          <p:nvPr/>
        </p:nvGrpSpPr>
        <p:grpSpPr>
          <a:xfrm rot="0">
            <a:off x="2695360" y="4930973"/>
            <a:ext cx="3187680" cy="3144114"/>
            <a:chOff x="0" y="0"/>
            <a:chExt cx="4250240" cy="4192152"/>
          </a:xfrm>
        </p:grpSpPr>
        <p:grpSp>
          <p:nvGrpSpPr>
            <p:cNvPr name="Group 7" id="7"/>
            <p:cNvGrpSpPr/>
            <p:nvPr/>
          </p:nvGrpSpPr>
          <p:grpSpPr>
            <a:xfrm rot="-426806">
              <a:off x="217414" y="221813"/>
              <a:ext cx="3815411" cy="3748526"/>
              <a:chOff x="0" y="0"/>
              <a:chExt cx="3216910" cy="3160517"/>
            </a:xfrm>
          </p:grpSpPr>
          <p:sp>
            <p:nvSpPr>
              <p:cNvPr name="Freeform 8" id="8"/>
              <p:cNvSpPr/>
              <p:nvPr/>
            </p:nvSpPr>
            <p:spPr>
              <a:xfrm flipH="false" flipV="false" rot="0">
                <a:off x="19050" y="223520"/>
                <a:ext cx="3178810" cy="2929376"/>
              </a:xfrm>
              <a:custGeom>
                <a:avLst/>
                <a:gdLst/>
                <a:ahLst/>
                <a:cxnLst/>
                <a:rect r="r" b="b" t="t" l="l"/>
                <a:pathLst>
                  <a:path h="2929376" w="3178810">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9" id="9"/>
              <p:cNvSpPr/>
              <p:nvPr/>
            </p:nvSpPr>
            <p:spPr>
              <a:xfrm flipH="false" flipV="false" rot="0">
                <a:off x="12700" y="217170"/>
                <a:ext cx="3191510" cy="2942077"/>
              </a:xfrm>
              <a:custGeom>
                <a:avLst/>
                <a:gdLst/>
                <a:ahLst/>
                <a:cxnLst/>
                <a:rect r="r" b="b" t="t" l="l"/>
                <a:pathLst>
                  <a:path h="2942077" w="3191510">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name="Freeform 10" id="10"/>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1" id="11"/>
            <p:cNvSpPr txBox="true"/>
            <p:nvPr/>
          </p:nvSpPr>
          <p:spPr>
            <a:xfrm rot="-426806">
              <a:off x="664508" y="765861"/>
              <a:ext cx="2915419" cy="2931436"/>
            </a:xfrm>
            <a:prstGeom prst="rect">
              <a:avLst/>
            </a:prstGeom>
          </p:spPr>
          <p:txBody>
            <a:bodyPr anchor="t" rtlCol="false" tIns="0" lIns="0" bIns="0" rIns="0">
              <a:spAutoFit/>
            </a:bodyPr>
            <a:lstStyle/>
            <a:p>
              <a:pPr algn="ctr" marL="0" indent="0" lvl="0">
                <a:lnSpc>
                  <a:spcPts val="2939"/>
                </a:lnSpc>
              </a:pPr>
              <a:r>
                <a:rPr lang="en-US" sz="2099" spc="20">
                  <a:solidFill>
                    <a:srgbClr val="000000"/>
                  </a:solidFill>
                  <a:latin typeface="DM Sans"/>
                </a:rPr>
                <a:t>Presentazione del progetto sviluppato per il corso di Interazione Uomo-Macchina</a:t>
              </a:r>
            </a:p>
          </p:txBody>
        </p:sp>
      </p:grpSp>
      <p:sp>
        <p:nvSpPr>
          <p:cNvPr name="TextBox 12" id="12"/>
          <p:cNvSpPr txBox="true"/>
          <p:nvPr/>
        </p:nvSpPr>
        <p:spPr>
          <a:xfrm rot="0">
            <a:off x="12593271" y="1028700"/>
            <a:ext cx="4666029"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13" id="13"/>
          <p:cNvSpPr txBox="true"/>
          <p:nvPr/>
        </p:nvSpPr>
        <p:spPr>
          <a:xfrm rot="0">
            <a:off x="1028700" y="1028700"/>
            <a:ext cx="4489341"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TextBox 14" id="14"/>
          <p:cNvSpPr txBox="true"/>
          <p:nvPr/>
        </p:nvSpPr>
        <p:spPr>
          <a:xfrm rot="0">
            <a:off x="3183920" y="2341418"/>
            <a:ext cx="11920161" cy="1570696"/>
          </a:xfrm>
          <a:prstGeom prst="rect">
            <a:avLst/>
          </a:prstGeom>
        </p:spPr>
        <p:txBody>
          <a:bodyPr anchor="t" rtlCol="false" tIns="0" lIns="0" bIns="0" rIns="0">
            <a:spAutoFit/>
          </a:bodyPr>
          <a:lstStyle/>
          <a:p>
            <a:pPr algn="ctr" marL="0" indent="0" lvl="0">
              <a:lnSpc>
                <a:spcPts val="12100"/>
              </a:lnSpc>
            </a:pPr>
            <a:r>
              <a:rPr lang="en-US" sz="10999">
                <a:solidFill>
                  <a:srgbClr val="000000"/>
                </a:solidFill>
                <a:latin typeface="DM Sans Bold"/>
              </a:rPr>
              <a:t>Agorà</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4468" y="3761795"/>
            <a:ext cx="7903328" cy="5496505"/>
            <a:chOff x="0" y="0"/>
            <a:chExt cx="48989738" cy="34070754"/>
          </a:xfrm>
        </p:grpSpPr>
        <p:sp>
          <p:nvSpPr>
            <p:cNvPr name="Freeform 3" id="3"/>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4" id="4"/>
          <p:cNvGrpSpPr/>
          <p:nvPr/>
        </p:nvGrpSpPr>
        <p:grpSpPr>
          <a:xfrm rot="0">
            <a:off x="9355972" y="3761795"/>
            <a:ext cx="7903328" cy="5496505"/>
            <a:chOff x="0" y="0"/>
            <a:chExt cx="48989738" cy="34070754"/>
          </a:xfrm>
        </p:grpSpPr>
        <p:sp>
          <p:nvSpPr>
            <p:cNvPr name="Freeform 5" id="5"/>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sp>
        <p:nvSpPr>
          <p:cNvPr name="Freeform 6" id="6"/>
          <p:cNvSpPr/>
          <p:nvPr/>
        </p:nvSpPr>
        <p:spPr>
          <a:xfrm flipH="false" flipV="false" rot="0">
            <a:off x="1509302" y="4242975"/>
            <a:ext cx="2883055" cy="2883055"/>
          </a:xfrm>
          <a:custGeom>
            <a:avLst/>
            <a:gdLst/>
            <a:ahLst/>
            <a:cxnLst/>
            <a:rect r="r" b="b" t="t" l="l"/>
            <a:pathLst>
              <a:path h="2883055" w="2883055">
                <a:moveTo>
                  <a:pt x="0" y="0"/>
                </a:moveTo>
                <a:lnTo>
                  <a:pt x="2883055" y="0"/>
                </a:lnTo>
                <a:lnTo>
                  <a:pt x="2883055" y="2883055"/>
                </a:lnTo>
                <a:lnTo>
                  <a:pt x="0" y="2883055"/>
                </a:lnTo>
                <a:lnTo>
                  <a:pt x="0" y="0"/>
                </a:lnTo>
                <a:close/>
              </a:path>
            </a:pathLst>
          </a:custGeom>
          <a:blipFill>
            <a:blip r:embed="rId2"/>
            <a:stretch>
              <a:fillRect l="0" t="0" r="0" b="0"/>
            </a:stretch>
          </a:blipFill>
        </p:spPr>
      </p:sp>
      <p:sp>
        <p:nvSpPr>
          <p:cNvPr name="Freeform 7" id="7"/>
          <p:cNvSpPr/>
          <p:nvPr/>
        </p:nvSpPr>
        <p:spPr>
          <a:xfrm flipH="false" flipV="false" rot="0">
            <a:off x="9867900" y="4242975"/>
            <a:ext cx="2854570" cy="2854570"/>
          </a:xfrm>
          <a:custGeom>
            <a:avLst/>
            <a:gdLst/>
            <a:ahLst/>
            <a:cxnLst/>
            <a:rect r="r" b="b" t="t" l="l"/>
            <a:pathLst>
              <a:path h="2854570" w="2854570">
                <a:moveTo>
                  <a:pt x="0" y="0"/>
                </a:moveTo>
                <a:lnTo>
                  <a:pt x="2854570" y="0"/>
                </a:lnTo>
                <a:lnTo>
                  <a:pt x="2854570" y="2854570"/>
                </a:lnTo>
                <a:lnTo>
                  <a:pt x="0" y="2854570"/>
                </a:lnTo>
                <a:lnTo>
                  <a:pt x="0" y="0"/>
                </a:lnTo>
                <a:close/>
              </a:path>
            </a:pathLst>
          </a:custGeom>
          <a:blipFill>
            <a:blip r:embed="rId3"/>
            <a:stretch>
              <a:fillRect l="0" t="0" r="0" b="0"/>
            </a:stretch>
          </a:blipFill>
        </p:spPr>
      </p:sp>
      <p:grpSp>
        <p:nvGrpSpPr>
          <p:cNvPr name="Group 8" id="8"/>
          <p:cNvGrpSpPr/>
          <p:nvPr/>
        </p:nvGrpSpPr>
        <p:grpSpPr>
          <a:xfrm rot="0">
            <a:off x="1028700" y="1028700"/>
            <a:ext cx="9816923" cy="2322186"/>
            <a:chOff x="0" y="0"/>
            <a:chExt cx="13089230" cy="3096247"/>
          </a:xfrm>
        </p:grpSpPr>
        <p:sp>
          <p:nvSpPr>
            <p:cNvPr name="TextBox 9" id="9"/>
            <p:cNvSpPr txBox="true"/>
            <p:nvPr/>
          </p:nvSpPr>
          <p:spPr>
            <a:xfrm rot="0">
              <a:off x="0" y="57150"/>
              <a:ext cx="13089230" cy="1345146"/>
            </a:xfrm>
            <a:prstGeom prst="rect">
              <a:avLst/>
            </a:prstGeom>
          </p:spPr>
          <p:txBody>
            <a:bodyPr anchor="t" rtlCol="false" tIns="0" lIns="0" bIns="0" rIns="0">
              <a:spAutoFit/>
            </a:bodyPr>
            <a:lstStyle/>
            <a:p>
              <a:pPr marL="0" indent="0" lvl="0">
                <a:lnSpc>
                  <a:spcPts val="7635"/>
                </a:lnSpc>
              </a:pPr>
              <a:r>
                <a:rPr lang="en-US" sz="6941">
                  <a:solidFill>
                    <a:srgbClr val="000000"/>
                  </a:solidFill>
                  <a:latin typeface="DM Sans Bold"/>
                </a:rPr>
                <a:t>Personaggi</a:t>
              </a:r>
            </a:p>
          </p:txBody>
        </p:sp>
        <p:sp>
          <p:nvSpPr>
            <p:cNvPr name="TextBox 10" id="10"/>
            <p:cNvSpPr txBox="true"/>
            <p:nvPr/>
          </p:nvSpPr>
          <p:spPr>
            <a:xfrm rot="0">
              <a:off x="0" y="1699624"/>
              <a:ext cx="13089230" cy="1185913"/>
            </a:xfrm>
            <a:prstGeom prst="rect">
              <a:avLst/>
            </a:prstGeom>
          </p:spPr>
          <p:txBody>
            <a:bodyPr anchor="t" rtlCol="false" tIns="0" lIns="0" bIns="0" rIns="0">
              <a:spAutoFit/>
            </a:bodyPr>
            <a:lstStyle/>
            <a:p>
              <a:pPr>
                <a:lnSpc>
                  <a:spcPts val="2409"/>
                </a:lnSpc>
              </a:pPr>
              <a:r>
                <a:rPr lang="en-US" sz="1721" spc="17">
                  <a:solidFill>
                    <a:srgbClr val="000000"/>
                  </a:solidFill>
                  <a:latin typeface="DM Sans"/>
                </a:rPr>
                <a:t>Per sviluppare degli utenti rappresentativi per il nostro sistema siamo partiti dall’analizzare le risposte ottenute nella fase di raccolta delle interviste. Di seguito sono riportati due dei quattro user persona sviluppati.</a:t>
              </a:r>
            </a:p>
          </p:txBody>
        </p:sp>
      </p:grpSp>
      <p:grpSp>
        <p:nvGrpSpPr>
          <p:cNvPr name="Group 11" id="11"/>
          <p:cNvGrpSpPr/>
          <p:nvPr/>
        </p:nvGrpSpPr>
        <p:grpSpPr>
          <a:xfrm rot="0">
            <a:off x="4668582" y="4488886"/>
            <a:ext cx="3326733" cy="4438309"/>
            <a:chOff x="0" y="0"/>
            <a:chExt cx="4435644" cy="5917746"/>
          </a:xfrm>
        </p:grpSpPr>
        <p:sp>
          <p:nvSpPr>
            <p:cNvPr name="TextBox 12" id="12"/>
            <p:cNvSpPr txBox="true"/>
            <p:nvPr/>
          </p:nvSpPr>
          <p:spPr>
            <a:xfrm rot="0">
              <a:off x="0" y="737240"/>
              <a:ext cx="4435644" cy="3693394"/>
            </a:xfrm>
            <a:prstGeom prst="rect">
              <a:avLst/>
            </a:prstGeom>
          </p:spPr>
          <p:txBody>
            <a:bodyPr anchor="t" rtlCol="false" tIns="0" lIns="0" bIns="0" rIns="0">
              <a:spAutoFit/>
            </a:bodyPr>
            <a:lstStyle/>
            <a:p>
              <a:pPr>
                <a:lnSpc>
                  <a:spcPts val="2794"/>
                </a:lnSpc>
              </a:pPr>
              <a:r>
                <a:rPr lang="en-US" sz="1863" spc="18">
                  <a:solidFill>
                    <a:srgbClr val="000000"/>
                  </a:solidFill>
                  <a:latin typeface="DM Sans"/>
                </a:rPr>
                <a:t>Giuseppe Varriale è un cuoco nato e cresciuto a Napoli, appassionato di politica e ambiente. Ha studiato gastronomia e lavorato in vari ristoranti, dove ho acquisito una grande esperienza nel suo settore.</a:t>
              </a:r>
            </a:p>
          </p:txBody>
        </p:sp>
        <p:sp>
          <p:nvSpPr>
            <p:cNvPr name="TextBox 13" id="13"/>
            <p:cNvSpPr txBox="true"/>
            <p:nvPr/>
          </p:nvSpPr>
          <p:spPr>
            <a:xfrm rot="0">
              <a:off x="0" y="-47625"/>
              <a:ext cx="4435644" cy="517787"/>
            </a:xfrm>
            <a:prstGeom prst="rect">
              <a:avLst/>
            </a:prstGeom>
          </p:spPr>
          <p:txBody>
            <a:bodyPr anchor="t" rtlCol="false" tIns="0" lIns="0" bIns="0" rIns="0">
              <a:spAutoFit/>
            </a:bodyPr>
            <a:lstStyle/>
            <a:p>
              <a:pPr marL="0" indent="0" lvl="0">
                <a:lnSpc>
                  <a:spcPts val="3242"/>
                </a:lnSpc>
              </a:pPr>
              <a:r>
                <a:rPr lang="en-US" sz="2315" spc="23">
                  <a:solidFill>
                    <a:srgbClr val="000000"/>
                  </a:solidFill>
                  <a:latin typeface="DM Sans Bold"/>
                </a:rPr>
                <a:t>Giuseppe:</a:t>
              </a:r>
            </a:p>
          </p:txBody>
        </p:sp>
        <p:sp>
          <p:nvSpPr>
            <p:cNvPr name="TextBox 14" id="14"/>
            <p:cNvSpPr txBox="true"/>
            <p:nvPr/>
          </p:nvSpPr>
          <p:spPr>
            <a:xfrm rot="0">
              <a:off x="0" y="5477095"/>
              <a:ext cx="4435644" cy="440650"/>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Cuoco</a:t>
              </a:r>
            </a:p>
          </p:txBody>
        </p:sp>
        <p:sp>
          <p:nvSpPr>
            <p:cNvPr name="TextBox 15" id="15"/>
            <p:cNvSpPr txBox="true"/>
            <p:nvPr/>
          </p:nvSpPr>
          <p:spPr>
            <a:xfrm rot="0">
              <a:off x="0" y="4710034"/>
              <a:ext cx="4435644" cy="470858"/>
            </a:xfrm>
            <a:prstGeom prst="rect">
              <a:avLst/>
            </a:prstGeom>
          </p:spPr>
          <p:txBody>
            <a:bodyPr anchor="t" rtlCol="false" tIns="0" lIns="0" bIns="0" rIns="0">
              <a:spAutoFit/>
            </a:bodyPr>
            <a:lstStyle/>
            <a:p>
              <a:pPr marL="0" indent="0" lvl="0">
                <a:lnSpc>
                  <a:spcPts val="2984"/>
                </a:lnSpc>
              </a:pPr>
              <a:r>
                <a:rPr lang="en-US" sz="2131" spc="21">
                  <a:solidFill>
                    <a:srgbClr val="000000"/>
                  </a:solidFill>
                  <a:latin typeface="DM Sans Bold"/>
                </a:rPr>
                <a:t>Occupazione:</a:t>
              </a:r>
            </a:p>
          </p:txBody>
        </p:sp>
      </p:grpSp>
      <p:grpSp>
        <p:nvGrpSpPr>
          <p:cNvPr name="Group 16" id="16"/>
          <p:cNvGrpSpPr/>
          <p:nvPr/>
        </p:nvGrpSpPr>
        <p:grpSpPr>
          <a:xfrm rot="0">
            <a:off x="12998695" y="4488886"/>
            <a:ext cx="3326733" cy="4322682"/>
            <a:chOff x="0" y="0"/>
            <a:chExt cx="4435644" cy="5763576"/>
          </a:xfrm>
        </p:grpSpPr>
        <p:sp>
          <p:nvSpPr>
            <p:cNvPr name="TextBox 17" id="17"/>
            <p:cNvSpPr txBox="true"/>
            <p:nvPr/>
          </p:nvSpPr>
          <p:spPr>
            <a:xfrm rot="0">
              <a:off x="0" y="737240"/>
              <a:ext cx="4435644" cy="2758289"/>
            </a:xfrm>
            <a:prstGeom prst="rect">
              <a:avLst/>
            </a:prstGeom>
          </p:spPr>
          <p:txBody>
            <a:bodyPr anchor="t" rtlCol="false" tIns="0" lIns="0" bIns="0" rIns="0">
              <a:spAutoFit/>
            </a:bodyPr>
            <a:lstStyle/>
            <a:p>
              <a:pPr>
                <a:lnSpc>
                  <a:spcPts val="2794"/>
                </a:lnSpc>
              </a:pPr>
              <a:r>
                <a:rPr lang="en-US" sz="1863" spc="18">
                  <a:solidFill>
                    <a:srgbClr val="000000"/>
                  </a:solidFill>
                  <a:latin typeface="DM Sans"/>
                </a:rPr>
                <a:t>Andrea è un* ragazz* di 18 anni che si identifica come persona non binaria e ha scoperto la sua identità di genere quando era ancora adolescente.</a:t>
              </a:r>
            </a:p>
          </p:txBody>
        </p:sp>
        <p:sp>
          <p:nvSpPr>
            <p:cNvPr name="TextBox 18" id="18"/>
            <p:cNvSpPr txBox="true"/>
            <p:nvPr/>
          </p:nvSpPr>
          <p:spPr>
            <a:xfrm rot="0">
              <a:off x="0" y="-47625"/>
              <a:ext cx="4435644" cy="517787"/>
            </a:xfrm>
            <a:prstGeom prst="rect">
              <a:avLst/>
            </a:prstGeom>
          </p:spPr>
          <p:txBody>
            <a:bodyPr anchor="t" rtlCol="false" tIns="0" lIns="0" bIns="0" rIns="0">
              <a:spAutoFit/>
            </a:bodyPr>
            <a:lstStyle/>
            <a:p>
              <a:pPr marL="0" indent="0" lvl="0">
                <a:lnSpc>
                  <a:spcPts val="3242"/>
                </a:lnSpc>
              </a:pPr>
              <a:r>
                <a:rPr lang="en-US" sz="2315" spc="23">
                  <a:solidFill>
                    <a:srgbClr val="000000"/>
                  </a:solidFill>
                  <a:latin typeface="DM Sans Bold"/>
                </a:rPr>
                <a:t>Andrea:</a:t>
              </a:r>
            </a:p>
          </p:txBody>
        </p:sp>
        <p:sp>
          <p:nvSpPr>
            <p:cNvPr name="TextBox 19" id="19"/>
            <p:cNvSpPr txBox="true"/>
            <p:nvPr/>
          </p:nvSpPr>
          <p:spPr>
            <a:xfrm rot="0">
              <a:off x="0" y="5321678"/>
              <a:ext cx="4435644" cy="440650"/>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Studente</a:t>
              </a:r>
            </a:p>
          </p:txBody>
        </p:sp>
        <p:sp>
          <p:nvSpPr>
            <p:cNvPr name="TextBox 20" id="20"/>
            <p:cNvSpPr txBox="true"/>
            <p:nvPr/>
          </p:nvSpPr>
          <p:spPr>
            <a:xfrm rot="0">
              <a:off x="0" y="4554617"/>
              <a:ext cx="4435644" cy="470858"/>
            </a:xfrm>
            <a:prstGeom prst="rect">
              <a:avLst/>
            </a:prstGeom>
          </p:spPr>
          <p:txBody>
            <a:bodyPr anchor="t" rtlCol="false" tIns="0" lIns="0" bIns="0" rIns="0">
              <a:spAutoFit/>
            </a:bodyPr>
            <a:lstStyle/>
            <a:p>
              <a:pPr marL="0" indent="0" lvl="0">
                <a:lnSpc>
                  <a:spcPts val="2984"/>
                </a:lnSpc>
              </a:pPr>
              <a:r>
                <a:rPr lang="en-US" sz="2131" spc="21">
                  <a:solidFill>
                    <a:srgbClr val="000000"/>
                  </a:solidFill>
                  <a:latin typeface="DM Sans Bold"/>
                </a:rPr>
                <a:t>Occupazione:</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1028700"/>
            <a:ext cx="8115300" cy="2021621"/>
            <a:chOff x="0" y="0"/>
            <a:chExt cx="10820400" cy="2695494"/>
          </a:xfrm>
        </p:grpSpPr>
        <p:sp>
          <p:nvSpPr>
            <p:cNvPr name="TextBox 3" id="3"/>
            <p:cNvSpPr txBox="true"/>
            <p:nvPr/>
          </p:nvSpPr>
          <p:spPr>
            <a:xfrm rot="0">
              <a:off x="0" y="57150"/>
              <a:ext cx="10820400" cy="1356017"/>
            </a:xfrm>
            <a:prstGeom prst="rect">
              <a:avLst/>
            </a:prstGeom>
          </p:spPr>
          <p:txBody>
            <a:bodyPr anchor="t" rtlCol="false" tIns="0" lIns="0" bIns="0" rIns="0">
              <a:spAutoFit/>
            </a:bodyPr>
            <a:lstStyle/>
            <a:p>
              <a:pPr marL="0" indent="0" lvl="0">
                <a:lnSpc>
                  <a:spcPts val="7700"/>
                </a:lnSpc>
              </a:pPr>
              <a:r>
                <a:rPr lang="en-US" sz="7000">
                  <a:solidFill>
                    <a:srgbClr val="000000"/>
                  </a:solidFill>
                  <a:latin typeface="DM Sans Bold"/>
                </a:rPr>
                <a:t>Task</a:t>
              </a:r>
            </a:p>
          </p:txBody>
        </p:sp>
        <p:sp>
          <p:nvSpPr>
            <p:cNvPr name="TextBox 4" id="4"/>
            <p:cNvSpPr txBox="true"/>
            <p:nvPr/>
          </p:nvSpPr>
          <p:spPr>
            <a:xfrm rot="0">
              <a:off x="0" y="1555551"/>
              <a:ext cx="10820400" cy="1123735"/>
            </a:xfrm>
            <a:prstGeom prst="rect">
              <a:avLst/>
            </a:prstGeom>
          </p:spPr>
          <p:txBody>
            <a:bodyPr anchor="t" rtlCol="false" tIns="0" lIns="0" bIns="0" rIns="0">
              <a:spAutoFit/>
            </a:bodyPr>
            <a:lstStyle/>
            <a:p>
              <a:pPr>
                <a:lnSpc>
                  <a:spcPts val="3448"/>
                </a:lnSpc>
              </a:pPr>
              <a:r>
                <a:rPr lang="en-US" sz="2463" spc="24">
                  <a:solidFill>
                    <a:srgbClr val="000000"/>
                  </a:solidFill>
                  <a:latin typeface="DM Sans"/>
                </a:rPr>
                <a:t>Lista di task che interessano gli utenti della nostra comunità di riferimento.</a:t>
              </a:r>
            </a:p>
          </p:txBody>
        </p:sp>
      </p:grpSp>
      <p:graphicFrame>
        <p:nvGraphicFramePr>
          <p:cNvPr name="Table 5" id="5"/>
          <p:cNvGraphicFramePr>
            <a:graphicFrameLocks noGrp="true"/>
          </p:cNvGraphicFramePr>
          <p:nvPr/>
        </p:nvGraphicFramePr>
        <p:xfrm>
          <a:off x="1028700" y="3114675"/>
          <a:ext cx="15532814" cy="6143625"/>
        </p:xfrm>
        <a:graphic>
          <a:graphicData uri="http://schemas.openxmlformats.org/drawingml/2006/table">
            <a:tbl>
              <a:tblPr/>
              <a:tblGrid>
                <a:gridCol w="2155943"/>
                <a:gridCol w="10195527"/>
                <a:gridCol w="3181343"/>
              </a:tblGrid>
              <a:tr h="1023938">
                <a:tc>
                  <a:txBody>
                    <a:bodyPr anchor="t" rtlCol="false"/>
                    <a:lstStyle/>
                    <a:p>
                      <a:pPr algn="l">
                        <a:lnSpc>
                          <a:spcPts val="4480"/>
                        </a:lnSpc>
                        <a:defRPr/>
                      </a:pPr>
                      <a:r>
                        <a:rPr lang="en-US" sz="3200">
                          <a:solidFill>
                            <a:srgbClr val="000000"/>
                          </a:solidFill>
                          <a:latin typeface="DM Sans"/>
                        </a:rPr>
                        <a:t>Task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Organizzare un evento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Priorità alta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480"/>
                        </a:lnSpc>
                        <a:defRPr/>
                      </a:pPr>
                      <a:r>
                        <a:rPr lang="en-US" sz="3200">
                          <a:solidFill>
                            <a:srgbClr val="000000"/>
                          </a:solidFill>
                          <a:latin typeface="DM Sans"/>
                        </a:rPr>
                        <a:t>Task 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Partecipare ad un evento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Priorità alta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480"/>
                        </a:lnSpc>
                        <a:defRPr/>
                      </a:pPr>
                      <a:r>
                        <a:rPr lang="en-US" sz="3200">
                          <a:solidFill>
                            <a:srgbClr val="000000"/>
                          </a:solidFill>
                          <a:latin typeface="DM Sans"/>
                        </a:rPr>
                        <a:t>Task 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Organizzare un gruppo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Priorità media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480"/>
                        </a:lnSpc>
                        <a:defRPr/>
                      </a:pPr>
                      <a:r>
                        <a:rPr lang="en-US" sz="3200">
                          <a:solidFill>
                            <a:srgbClr val="000000"/>
                          </a:solidFill>
                          <a:latin typeface="DM Sans"/>
                        </a:rPr>
                        <a:t>Task 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Lettura notizie attualità</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Priorità alta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480"/>
                        </a:lnSpc>
                        <a:defRPr/>
                      </a:pPr>
                      <a:r>
                        <a:rPr lang="en-US" sz="3200">
                          <a:solidFill>
                            <a:srgbClr val="000000"/>
                          </a:solidFill>
                          <a:latin typeface="DM Sans"/>
                        </a:rPr>
                        <a:t>Task 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Lettura calendario eventi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Priotità media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938">
                <a:tc>
                  <a:txBody>
                    <a:bodyPr anchor="t" rtlCol="false"/>
                    <a:lstStyle/>
                    <a:p>
                      <a:pPr algn="l">
                        <a:lnSpc>
                          <a:spcPts val="4480"/>
                        </a:lnSpc>
                        <a:defRPr/>
                      </a:pPr>
                      <a:r>
                        <a:rPr lang="en-US" sz="3200">
                          <a:solidFill>
                            <a:srgbClr val="000000"/>
                          </a:solidFill>
                          <a:latin typeface="DM Sans"/>
                        </a:rPr>
                        <a:t>Task 6</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Comunicazione diretta con un membro del collettivo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DM Sans"/>
                        </a:rPr>
                        <a:t>Priorità alta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8811805" y="2456996"/>
          <a:ext cx="8115300" cy="6185203"/>
        </p:xfrm>
        <a:graphic>
          <a:graphicData uri="http://schemas.openxmlformats.org/drawingml/2006/table">
            <a:tbl>
              <a:tblPr/>
              <a:tblGrid>
                <a:gridCol w="1623060"/>
                <a:gridCol w="1623060"/>
                <a:gridCol w="1623060"/>
                <a:gridCol w="1623060"/>
                <a:gridCol w="1623060"/>
              </a:tblGrid>
              <a:tr h="883600">
                <a:tc>
                  <a:txBody>
                    <a:bodyPr anchor="t" rtlCol="false"/>
                    <a:lstStyle/>
                    <a:p>
                      <a:pPr algn="ctr">
                        <a:lnSpc>
                          <a:spcPts val="4199"/>
                        </a:lnSpc>
                        <a:defRPr/>
                      </a:pPr>
                      <a:r>
                        <a:rPr lang="en-US" sz="2999">
                          <a:solidFill>
                            <a:srgbClr val="000000"/>
                          </a:solidFill>
                          <a:latin typeface="DM Sans"/>
                        </a:rPr>
                        <a:t>Task</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ISE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IKS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IPC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IMOT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r>
              <a:tr h="883600">
                <a:tc>
                  <a:txBody>
                    <a:bodyPr anchor="t" rtlCol="false"/>
                    <a:lstStyle/>
                    <a:p>
                      <a:pPr algn="ctr">
                        <a:lnSpc>
                          <a:spcPts val="4199"/>
                        </a:lnSpc>
                        <a:defRPr/>
                      </a:pPr>
                      <a:r>
                        <a:rPr lang="en-US" sz="2999">
                          <a:solidFill>
                            <a:srgbClr val="000000"/>
                          </a:solidFill>
                          <a:latin typeface="DM Sans"/>
                        </a:rPr>
                        <a:t>T1 </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FF3131"/>
                          </a:solidFill>
                          <a:latin typeface="DM Sans Bold"/>
                        </a:rPr>
                        <a:t>2,5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3,2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600">
                <a:tc>
                  <a:txBody>
                    <a:bodyPr anchor="t" rtlCol="false"/>
                    <a:lstStyle/>
                    <a:p>
                      <a:pPr algn="ctr">
                        <a:lnSpc>
                          <a:spcPts val="4199"/>
                        </a:lnSpc>
                        <a:defRPr/>
                      </a:pPr>
                      <a:r>
                        <a:rPr lang="en-US" sz="2999">
                          <a:solidFill>
                            <a:srgbClr val="000000"/>
                          </a:solidFill>
                          <a:latin typeface="DM Sans"/>
                        </a:rPr>
                        <a:t>T2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3,7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3,4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600">
                <a:tc>
                  <a:txBody>
                    <a:bodyPr anchor="t" rtlCol="false"/>
                    <a:lstStyle/>
                    <a:p>
                      <a:pPr algn="ctr">
                        <a:lnSpc>
                          <a:spcPts val="4199"/>
                        </a:lnSpc>
                        <a:defRPr/>
                      </a:pPr>
                      <a:r>
                        <a:rPr lang="en-US" sz="2999">
                          <a:solidFill>
                            <a:srgbClr val="000000"/>
                          </a:solidFill>
                          <a:latin typeface="DM Sans"/>
                        </a:rPr>
                        <a:t>T3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3,5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600">
                <a:tc>
                  <a:txBody>
                    <a:bodyPr anchor="t" rtlCol="false"/>
                    <a:lstStyle/>
                    <a:p>
                      <a:pPr algn="ctr">
                        <a:lnSpc>
                          <a:spcPts val="4199"/>
                        </a:lnSpc>
                        <a:defRPr/>
                      </a:pPr>
                      <a:r>
                        <a:rPr lang="en-US" sz="2999">
                          <a:solidFill>
                            <a:srgbClr val="000000"/>
                          </a:solidFill>
                          <a:latin typeface="DM Sans"/>
                        </a:rPr>
                        <a:t>T4</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3,2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3,3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600">
                <a:tc>
                  <a:txBody>
                    <a:bodyPr anchor="t" rtlCol="false"/>
                    <a:lstStyle/>
                    <a:p>
                      <a:pPr algn="ctr">
                        <a:lnSpc>
                          <a:spcPts val="4199"/>
                        </a:lnSpc>
                        <a:defRPr/>
                      </a:pPr>
                      <a:r>
                        <a:rPr lang="en-US" sz="2999">
                          <a:solidFill>
                            <a:srgbClr val="000000"/>
                          </a:solidFill>
                          <a:latin typeface="DM Sans"/>
                        </a:rPr>
                        <a:t>T5</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3,2</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3,7</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2,0</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83600">
                <a:tc>
                  <a:txBody>
                    <a:bodyPr anchor="t" rtlCol="false"/>
                    <a:lstStyle/>
                    <a:p>
                      <a:pPr algn="ctr">
                        <a:lnSpc>
                          <a:spcPts val="4199"/>
                        </a:lnSpc>
                        <a:defRPr/>
                      </a:pPr>
                      <a:r>
                        <a:rPr lang="en-US" sz="2999">
                          <a:solidFill>
                            <a:srgbClr val="000000"/>
                          </a:solidFill>
                          <a:latin typeface="DM Sans"/>
                        </a:rPr>
                        <a:t>T6</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ED71A"/>
                    </a:solidFill>
                  </a:tcPr>
                </a:tc>
                <a:tc>
                  <a:txBody>
                    <a:bodyPr anchor="t" rtlCol="false"/>
                    <a:lstStyle/>
                    <a:p>
                      <a:pPr algn="ctr">
                        <a:lnSpc>
                          <a:spcPts val="4199"/>
                        </a:lnSpc>
                        <a:defRPr/>
                      </a:pPr>
                      <a:r>
                        <a:rPr lang="en-US" sz="2999">
                          <a:solidFill>
                            <a:srgbClr val="000000"/>
                          </a:solidFill>
                          <a:latin typeface="DM Sans"/>
                        </a:rPr>
                        <a:t>3,3</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2,9</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DM Sans"/>
                        </a:rPr>
                        <a: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199"/>
                        </a:lnSpc>
                        <a:defRPr/>
                      </a:pPr>
                      <a:r>
                        <a:rPr lang="en-US" sz="2999">
                          <a:solidFill>
                            <a:srgbClr val="FF3131"/>
                          </a:solidFill>
                          <a:latin typeface="DM Sans Bold"/>
                        </a:rPr>
                        <a:t>2,8</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4" id="4"/>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5" id="5"/>
          <p:cNvGrpSpPr/>
          <p:nvPr/>
        </p:nvGrpSpPr>
        <p:grpSpPr>
          <a:xfrm rot="0">
            <a:off x="1496306" y="2725105"/>
            <a:ext cx="6930874" cy="5648985"/>
            <a:chOff x="0" y="0"/>
            <a:chExt cx="9241166" cy="7531981"/>
          </a:xfrm>
        </p:grpSpPr>
        <p:sp>
          <p:nvSpPr>
            <p:cNvPr name="TextBox 6" id="6"/>
            <p:cNvSpPr txBox="true"/>
            <p:nvPr/>
          </p:nvSpPr>
          <p:spPr>
            <a:xfrm rot="0">
              <a:off x="0" y="65687"/>
              <a:ext cx="924116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Empowerment</a:t>
              </a:r>
            </a:p>
          </p:txBody>
        </p:sp>
        <p:sp>
          <p:nvSpPr>
            <p:cNvPr name="TextBox 7" id="7"/>
            <p:cNvSpPr txBox="true"/>
            <p:nvPr/>
          </p:nvSpPr>
          <p:spPr>
            <a:xfrm rot="0">
              <a:off x="0" y="1850589"/>
              <a:ext cx="9241166" cy="5687003"/>
            </a:xfrm>
            <a:prstGeom prst="rect">
              <a:avLst/>
            </a:prstGeom>
          </p:spPr>
          <p:txBody>
            <a:bodyPr anchor="t" rtlCol="false" tIns="0" lIns="0" bIns="0" rIns="0">
              <a:spAutoFit/>
            </a:bodyPr>
            <a:lstStyle/>
            <a:p>
              <a:pPr>
                <a:lnSpc>
                  <a:spcPts val="3749"/>
                </a:lnSpc>
              </a:pPr>
              <a:r>
                <a:rPr lang="en-US" sz="2499" spc="24">
                  <a:solidFill>
                    <a:srgbClr val="000000"/>
                  </a:solidFill>
                  <a:latin typeface="DM Sans Italics"/>
                </a:rPr>
                <a:t>Attraverso un questionario mirato agli utenti di nostro interesse, abbiamo ottenuto la tabella dei risultati per ogni task per i seguenti parametri:</a:t>
              </a:r>
            </a:p>
            <a:p>
              <a:pPr marL="539750" indent="-269875" lvl="1">
                <a:lnSpc>
                  <a:spcPts val="3749"/>
                </a:lnSpc>
                <a:buFont typeface="Arial"/>
                <a:buChar char="•"/>
              </a:pPr>
              <a:r>
                <a:rPr lang="en-US" sz="2499" spc="24">
                  <a:solidFill>
                    <a:srgbClr val="000000"/>
                  </a:solidFill>
                  <a:latin typeface="DM Sans Italics"/>
                </a:rPr>
                <a:t>SE = Self-Efficacy</a:t>
              </a:r>
            </a:p>
            <a:p>
              <a:pPr marL="539750" indent="-269875" lvl="1">
                <a:lnSpc>
                  <a:spcPts val="3749"/>
                </a:lnSpc>
                <a:buFont typeface="Arial"/>
                <a:buChar char="•"/>
              </a:pPr>
              <a:r>
                <a:rPr lang="en-US" sz="2499" spc="24">
                  <a:solidFill>
                    <a:srgbClr val="000000"/>
                  </a:solidFill>
                  <a:latin typeface="DM Sans Italics"/>
                </a:rPr>
                <a:t>K&amp;S = Knowledge &amp; Skills</a:t>
              </a:r>
            </a:p>
            <a:p>
              <a:pPr marL="539750" indent="-269875" lvl="1">
                <a:lnSpc>
                  <a:spcPts val="3749"/>
                </a:lnSpc>
                <a:buFont typeface="Arial"/>
                <a:buChar char="•"/>
              </a:pPr>
              <a:r>
                <a:rPr lang="en-US" sz="2499" spc="24">
                  <a:solidFill>
                    <a:srgbClr val="000000"/>
                  </a:solidFill>
                  <a:latin typeface="DM Sans Italics"/>
                </a:rPr>
                <a:t>PC = Personal Control</a:t>
              </a:r>
            </a:p>
            <a:p>
              <a:pPr marL="539750" indent="-269875" lvl="1">
                <a:lnSpc>
                  <a:spcPts val="3749"/>
                </a:lnSpc>
                <a:buFont typeface="Arial"/>
                <a:buChar char="•"/>
              </a:pPr>
              <a:r>
                <a:rPr lang="en-US" sz="2499" spc="24">
                  <a:solidFill>
                    <a:srgbClr val="000000"/>
                  </a:solidFill>
                  <a:latin typeface="DM Sans Italics"/>
                </a:rPr>
                <a:t>MOT = Motivation</a:t>
              </a:r>
            </a:p>
            <a:p>
              <a:pPr>
                <a:lnSpc>
                  <a:spcPts val="374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66763" y="2010572"/>
            <a:ext cx="8354474" cy="6265856"/>
          </a:xfrm>
          <a:custGeom>
            <a:avLst/>
            <a:gdLst/>
            <a:ahLst/>
            <a:cxnLst/>
            <a:rect r="r" b="b" t="t" l="l"/>
            <a:pathLst>
              <a:path h="6265856" w="8354474">
                <a:moveTo>
                  <a:pt x="0" y="0"/>
                </a:moveTo>
                <a:lnTo>
                  <a:pt x="8354474" y="0"/>
                </a:lnTo>
                <a:lnTo>
                  <a:pt x="8354474" y="6265856"/>
                </a:lnTo>
                <a:lnTo>
                  <a:pt x="0" y="6265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09562" y="4264633"/>
            <a:ext cx="6068876" cy="1824408"/>
          </a:xfrm>
          <a:prstGeom prst="rect">
            <a:avLst/>
          </a:prstGeom>
        </p:spPr>
        <p:txBody>
          <a:bodyPr anchor="t" rtlCol="false" tIns="0" lIns="0" bIns="0" rIns="0">
            <a:spAutoFit/>
          </a:bodyPr>
          <a:lstStyle/>
          <a:p>
            <a:pPr algn="ctr" marL="0" indent="0" lvl="0">
              <a:lnSpc>
                <a:spcPts val="7150"/>
              </a:lnSpc>
            </a:pPr>
            <a:r>
              <a:rPr lang="en-US" sz="6500">
                <a:solidFill>
                  <a:srgbClr val="000000"/>
                </a:solidFill>
                <a:latin typeface="DM Sans Bold"/>
              </a:rPr>
              <a:t>Fase 2: Analisi del sistema</a:t>
            </a:r>
          </a:p>
        </p:txBody>
      </p:sp>
      <p:sp>
        <p:nvSpPr>
          <p:cNvPr name="TextBox 4" id="4"/>
          <p:cNvSpPr txBox="true"/>
          <p:nvPr/>
        </p:nvSpPr>
        <p:spPr>
          <a:xfrm rot="-323570">
            <a:off x="1694091" y="2042356"/>
            <a:ext cx="3238588" cy="881999"/>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Cosa fanno i nostri competitor?</a:t>
            </a:r>
          </a:p>
        </p:txBody>
      </p:sp>
      <p:sp>
        <p:nvSpPr>
          <p:cNvPr name="TextBox 5" id="5"/>
          <p:cNvSpPr txBox="true"/>
          <p:nvPr/>
        </p:nvSpPr>
        <p:spPr>
          <a:xfrm rot="382997">
            <a:off x="13811785" y="6540053"/>
            <a:ext cx="3238588" cy="2214524"/>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Come dovrebbe interagire l'utente con il sistema per portare a termine i propri task?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84778" y="3131637"/>
            <a:ext cx="8349911" cy="4763601"/>
          </a:xfrm>
          <a:custGeom>
            <a:avLst/>
            <a:gdLst/>
            <a:ahLst/>
            <a:cxnLst/>
            <a:rect r="r" b="b" t="t" l="l"/>
            <a:pathLst>
              <a:path h="4763601" w="8349911">
                <a:moveTo>
                  <a:pt x="0" y="0"/>
                </a:moveTo>
                <a:lnTo>
                  <a:pt x="8349912" y="0"/>
                </a:lnTo>
                <a:lnTo>
                  <a:pt x="8349912" y="4763600"/>
                </a:lnTo>
                <a:lnTo>
                  <a:pt x="0" y="4763600"/>
                </a:lnTo>
                <a:lnTo>
                  <a:pt x="0" y="0"/>
                </a:lnTo>
                <a:close/>
              </a:path>
            </a:pathLst>
          </a:custGeom>
          <a:blipFill>
            <a:blip r:embed="rId2"/>
            <a:stretch>
              <a:fillRect l="0" t="0" r="0" b="0"/>
            </a:stretch>
          </a:blipFill>
        </p:spPr>
      </p:sp>
      <p:sp>
        <p:nvSpPr>
          <p:cNvPr name="TextBox 3" id="3"/>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4" id="4"/>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5" id="5"/>
          <p:cNvGrpSpPr/>
          <p:nvPr/>
        </p:nvGrpSpPr>
        <p:grpSpPr>
          <a:xfrm rot="0">
            <a:off x="633704" y="3716236"/>
            <a:ext cx="8656078" cy="3706773"/>
            <a:chOff x="0" y="0"/>
            <a:chExt cx="11541438" cy="4942364"/>
          </a:xfrm>
        </p:grpSpPr>
        <p:sp>
          <p:nvSpPr>
            <p:cNvPr name="TextBox 6" id="6"/>
            <p:cNvSpPr txBox="true"/>
            <p:nvPr/>
          </p:nvSpPr>
          <p:spPr>
            <a:xfrm rot="0">
              <a:off x="0" y="65687"/>
              <a:ext cx="11541438"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Analisi Comparariva</a:t>
              </a:r>
            </a:p>
          </p:txBody>
        </p:sp>
        <p:sp>
          <p:nvSpPr>
            <p:cNvPr name="TextBox 7" id="7"/>
            <p:cNvSpPr txBox="true"/>
            <p:nvPr/>
          </p:nvSpPr>
          <p:spPr>
            <a:xfrm rot="0">
              <a:off x="0" y="1850589"/>
              <a:ext cx="11541438" cy="3097386"/>
            </a:xfrm>
            <a:prstGeom prst="rect">
              <a:avLst/>
            </a:prstGeom>
          </p:spPr>
          <p:txBody>
            <a:bodyPr anchor="t" rtlCol="false" tIns="0" lIns="0" bIns="0" rIns="0">
              <a:spAutoFit/>
            </a:bodyPr>
            <a:lstStyle/>
            <a:p>
              <a:pPr marL="0" indent="0" lvl="0">
                <a:lnSpc>
                  <a:spcPts val="3750"/>
                </a:lnSpc>
              </a:pPr>
              <a:r>
                <a:rPr lang="en-US" sz="2500" spc="25">
                  <a:solidFill>
                    <a:srgbClr val="000000"/>
                  </a:solidFill>
                  <a:latin typeface="DM Sans"/>
                </a:rPr>
                <a:t>Tra i sistemi che condividono i nostri obiettivi per la community e l’engagement vi sono piattaforme come Facebook Reddit e Telegram. Ognuna di queste piattaforme utilizza utilizza degli strumenti per tenere le comunità sempre aggiornate e unite tra loro.</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28515" y="2536503"/>
            <a:ext cx="5374287" cy="5194551"/>
          </a:xfrm>
          <a:custGeom>
            <a:avLst/>
            <a:gdLst/>
            <a:ahLst/>
            <a:cxnLst/>
            <a:rect r="r" b="b" t="t" l="l"/>
            <a:pathLst>
              <a:path h="5194551" w="5374287">
                <a:moveTo>
                  <a:pt x="0" y="0"/>
                </a:moveTo>
                <a:lnTo>
                  <a:pt x="5374287" y="0"/>
                </a:lnTo>
                <a:lnTo>
                  <a:pt x="5374287" y="5194550"/>
                </a:lnTo>
                <a:lnTo>
                  <a:pt x="0" y="5194550"/>
                </a:lnTo>
                <a:lnTo>
                  <a:pt x="0" y="0"/>
                </a:lnTo>
                <a:close/>
              </a:path>
            </a:pathLst>
          </a:custGeom>
          <a:blipFill>
            <a:blip r:embed="rId2"/>
            <a:stretch>
              <a:fillRect l="0" t="-17679" r="0" b="-53314"/>
            </a:stretch>
          </a:blipFill>
        </p:spPr>
      </p:sp>
      <p:sp>
        <p:nvSpPr>
          <p:cNvPr name="Freeform 3" id="3"/>
          <p:cNvSpPr/>
          <p:nvPr/>
        </p:nvSpPr>
        <p:spPr>
          <a:xfrm flipH="false" flipV="false" rot="0">
            <a:off x="12128515" y="7990870"/>
            <a:ext cx="5374287" cy="1292024"/>
          </a:xfrm>
          <a:custGeom>
            <a:avLst/>
            <a:gdLst/>
            <a:ahLst/>
            <a:cxnLst/>
            <a:rect r="r" b="b" t="t" l="l"/>
            <a:pathLst>
              <a:path h="1292024" w="5374287">
                <a:moveTo>
                  <a:pt x="0" y="0"/>
                </a:moveTo>
                <a:lnTo>
                  <a:pt x="5374287" y="0"/>
                </a:lnTo>
                <a:lnTo>
                  <a:pt x="5374287" y="1292024"/>
                </a:lnTo>
                <a:lnTo>
                  <a:pt x="0" y="1292024"/>
                </a:lnTo>
                <a:lnTo>
                  <a:pt x="0" y="0"/>
                </a:lnTo>
                <a:close/>
              </a:path>
            </a:pathLst>
          </a:custGeom>
          <a:blipFill>
            <a:blip r:embed="rId3"/>
            <a:stretch>
              <a:fillRect l="0" t="0" r="-27073" b="0"/>
            </a:stretch>
          </a:blipFill>
        </p:spPr>
      </p:sp>
      <p:sp>
        <p:nvSpPr>
          <p:cNvPr name="TextBox 4" id="4"/>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5" id="5"/>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6" id="6"/>
          <p:cNvGrpSpPr/>
          <p:nvPr/>
        </p:nvGrpSpPr>
        <p:grpSpPr>
          <a:xfrm rot="0">
            <a:off x="821938" y="3138251"/>
            <a:ext cx="8981882" cy="5595684"/>
            <a:chOff x="0" y="0"/>
            <a:chExt cx="11975843" cy="7460912"/>
          </a:xfrm>
        </p:grpSpPr>
        <p:sp>
          <p:nvSpPr>
            <p:cNvPr name="TextBox 7" id="7"/>
            <p:cNvSpPr txBox="true"/>
            <p:nvPr/>
          </p:nvSpPr>
          <p:spPr>
            <a:xfrm rot="0">
              <a:off x="0" y="65687"/>
              <a:ext cx="11975843"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Facebook</a:t>
              </a:r>
            </a:p>
          </p:txBody>
        </p:sp>
        <p:sp>
          <p:nvSpPr>
            <p:cNvPr name="TextBox 8" id="8"/>
            <p:cNvSpPr txBox="true"/>
            <p:nvPr/>
          </p:nvSpPr>
          <p:spPr>
            <a:xfrm rot="0">
              <a:off x="0" y="1850589"/>
              <a:ext cx="11975843" cy="5615934"/>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Per quanto riguarda Facebook è possibile trovare ed unirsi a delle comunità tramite pagine specifiche e gruppi. Inoltre, Facebook mette a disposizione la funzionalità unirsi all'evento, di vedere chi sono i Partecipanti e gli Interessati, in modo da poterli eventualmente contattare e/o fare nuove conoscenze. Questa funzionalità può essere un punto di forza per permettere a tutti gli utenti della community di comunicare con utenti che </a:t>
              </a:r>
            </a:p>
            <a:p>
              <a:pPr marL="0" indent="0" lvl="0">
                <a:lnSpc>
                  <a:spcPts val="3749"/>
                </a:lnSpc>
              </a:pPr>
              <a:r>
                <a:rPr lang="en-US" sz="2499" spc="24">
                  <a:solidFill>
                    <a:srgbClr val="000000"/>
                  </a:solidFill>
                  <a:latin typeface="DM Sans"/>
                </a:rPr>
                <a:t>partecipano allo stesso evento. </a:t>
              </a:r>
            </a:p>
          </p:txBody>
        </p:sp>
      </p:grpSp>
      <p:grpSp>
        <p:nvGrpSpPr>
          <p:cNvPr name="Group 9" id="9"/>
          <p:cNvGrpSpPr/>
          <p:nvPr/>
        </p:nvGrpSpPr>
        <p:grpSpPr>
          <a:xfrm rot="0">
            <a:off x="12128515" y="1709666"/>
            <a:ext cx="3158840" cy="512511"/>
            <a:chOff x="0" y="0"/>
            <a:chExt cx="4211786" cy="683349"/>
          </a:xfrm>
        </p:grpSpPr>
        <p:sp>
          <p:nvSpPr>
            <p:cNvPr name="AutoShape 10" id="10"/>
            <p:cNvSpPr/>
            <p:nvPr/>
          </p:nvSpPr>
          <p:spPr>
            <a:xfrm rot="0">
              <a:off x="0" y="0"/>
              <a:ext cx="4211786" cy="683349"/>
            </a:xfrm>
            <a:prstGeom prst="rect">
              <a:avLst/>
            </a:prstGeom>
            <a:solidFill>
              <a:srgbClr val="FFE500"/>
            </a:solidFill>
          </p:spPr>
        </p:sp>
        <p:sp>
          <p:nvSpPr>
            <p:cNvPr name="TextBox 11" id="11"/>
            <p:cNvSpPr txBox="true"/>
            <p:nvPr/>
          </p:nvSpPr>
          <p:spPr>
            <a:xfrm rot="0">
              <a:off x="298952" y="98458"/>
              <a:ext cx="3613883"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Schermata Facebook</a:t>
              </a:r>
            </a:p>
          </p:txBody>
        </p:sp>
      </p:grpSp>
      <p:grpSp>
        <p:nvGrpSpPr>
          <p:cNvPr name="Group 12" id="12"/>
          <p:cNvGrpSpPr/>
          <p:nvPr/>
        </p:nvGrpSpPr>
        <p:grpSpPr>
          <a:xfrm rot="0">
            <a:off x="12128515" y="9542711"/>
            <a:ext cx="3301325" cy="512511"/>
            <a:chOff x="0" y="0"/>
            <a:chExt cx="4401767" cy="683349"/>
          </a:xfrm>
        </p:grpSpPr>
        <p:sp>
          <p:nvSpPr>
            <p:cNvPr name="AutoShape 13" id="13"/>
            <p:cNvSpPr/>
            <p:nvPr/>
          </p:nvSpPr>
          <p:spPr>
            <a:xfrm rot="0">
              <a:off x="0" y="0"/>
              <a:ext cx="4401767" cy="683349"/>
            </a:xfrm>
            <a:prstGeom prst="rect">
              <a:avLst/>
            </a:prstGeom>
            <a:solidFill>
              <a:srgbClr val="FFE500"/>
            </a:solidFill>
          </p:spPr>
        </p:sp>
        <p:sp>
          <p:nvSpPr>
            <p:cNvPr name="TextBox 14" id="14"/>
            <p:cNvSpPr txBox="true"/>
            <p:nvPr/>
          </p:nvSpPr>
          <p:spPr>
            <a:xfrm rot="0">
              <a:off x="312437" y="98458"/>
              <a:ext cx="377689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Informazioni aggiuntive</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67430" y="2511821"/>
            <a:ext cx="4977318" cy="5814212"/>
          </a:xfrm>
          <a:custGeom>
            <a:avLst/>
            <a:gdLst/>
            <a:ahLst/>
            <a:cxnLst/>
            <a:rect r="r" b="b" t="t" l="l"/>
            <a:pathLst>
              <a:path h="5814212" w="4977318">
                <a:moveTo>
                  <a:pt x="0" y="0"/>
                </a:moveTo>
                <a:lnTo>
                  <a:pt x="4977318" y="0"/>
                </a:lnTo>
                <a:lnTo>
                  <a:pt x="4977318" y="5814213"/>
                </a:lnTo>
                <a:lnTo>
                  <a:pt x="0" y="5814213"/>
                </a:lnTo>
                <a:lnTo>
                  <a:pt x="0" y="0"/>
                </a:lnTo>
                <a:close/>
              </a:path>
            </a:pathLst>
          </a:custGeom>
          <a:blipFill>
            <a:blip r:embed="rId2"/>
            <a:stretch>
              <a:fillRect l="0" t="0" r="0" b="0"/>
            </a:stretch>
          </a:blipFill>
        </p:spPr>
      </p:sp>
      <p:sp>
        <p:nvSpPr>
          <p:cNvPr name="TextBox 3" id="3"/>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4" id="4"/>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5" id="5"/>
          <p:cNvGrpSpPr/>
          <p:nvPr/>
        </p:nvGrpSpPr>
        <p:grpSpPr>
          <a:xfrm rot="0">
            <a:off x="1028700" y="3480717"/>
            <a:ext cx="8981882" cy="4179001"/>
            <a:chOff x="0" y="0"/>
            <a:chExt cx="11975843" cy="5572001"/>
          </a:xfrm>
        </p:grpSpPr>
        <p:sp>
          <p:nvSpPr>
            <p:cNvPr name="TextBox 6" id="6"/>
            <p:cNvSpPr txBox="true"/>
            <p:nvPr/>
          </p:nvSpPr>
          <p:spPr>
            <a:xfrm rot="0">
              <a:off x="0" y="65687"/>
              <a:ext cx="11975843"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Reddit</a:t>
              </a:r>
            </a:p>
          </p:txBody>
        </p:sp>
        <p:sp>
          <p:nvSpPr>
            <p:cNvPr name="TextBox 7" id="7"/>
            <p:cNvSpPr txBox="true"/>
            <p:nvPr/>
          </p:nvSpPr>
          <p:spPr>
            <a:xfrm rot="0">
              <a:off x="0" y="1850589"/>
              <a:ext cx="11975843" cy="3727023"/>
            </a:xfrm>
            <a:prstGeom prst="rect">
              <a:avLst/>
            </a:prstGeom>
          </p:spPr>
          <p:txBody>
            <a:bodyPr anchor="t" rtlCol="false" tIns="0" lIns="0" bIns="0" rIns="0">
              <a:spAutoFit/>
            </a:bodyPr>
            <a:lstStyle/>
            <a:p>
              <a:pPr marL="0" indent="0" lvl="0">
                <a:lnSpc>
                  <a:spcPts val="3749"/>
                </a:lnSpc>
              </a:pPr>
              <a:r>
                <a:rPr lang="en-US" sz="2499" spc="24">
                  <a:solidFill>
                    <a:srgbClr val="000000"/>
                  </a:solidFill>
                  <a:latin typeface="DM Sans"/>
                </a:rPr>
                <a:t>Su Reddit invece ci sono delle comunità, che è possibile trovare tramite l’argomento che li accomuna tramite la barra di ricerca. I risultati della ricerca sono diverse comunità. Ciò permette ad utenti con interessi simili di comunicare tra di loro. Tuttavia, su Reddit, non tutte le comunità organizzano eventi. </a:t>
              </a:r>
            </a:p>
          </p:txBody>
        </p:sp>
      </p:grpSp>
      <p:grpSp>
        <p:nvGrpSpPr>
          <p:cNvPr name="Group 8" id="8"/>
          <p:cNvGrpSpPr/>
          <p:nvPr/>
        </p:nvGrpSpPr>
        <p:grpSpPr>
          <a:xfrm rot="0">
            <a:off x="12067430" y="8604372"/>
            <a:ext cx="2812804" cy="512511"/>
            <a:chOff x="0" y="0"/>
            <a:chExt cx="3750405" cy="683349"/>
          </a:xfrm>
        </p:grpSpPr>
        <p:sp>
          <p:nvSpPr>
            <p:cNvPr name="AutoShape 9" id="9"/>
            <p:cNvSpPr/>
            <p:nvPr/>
          </p:nvSpPr>
          <p:spPr>
            <a:xfrm rot="0">
              <a:off x="0" y="0"/>
              <a:ext cx="3750405" cy="683349"/>
            </a:xfrm>
            <a:prstGeom prst="rect">
              <a:avLst/>
            </a:prstGeom>
            <a:solidFill>
              <a:srgbClr val="FFE500"/>
            </a:solidFill>
          </p:spPr>
        </p:sp>
        <p:sp>
          <p:nvSpPr>
            <p:cNvPr name="TextBox 10" id="10"/>
            <p:cNvSpPr txBox="true"/>
            <p:nvPr/>
          </p:nvSpPr>
          <p:spPr>
            <a:xfrm rot="0">
              <a:off x="266203" y="98458"/>
              <a:ext cx="3217999"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Schermata Reddit</a:t>
              </a:r>
            </a:p>
          </p:txBody>
        </p:sp>
      </p:gr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4468" y="3761795"/>
            <a:ext cx="7903328" cy="5496505"/>
            <a:chOff x="0" y="0"/>
            <a:chExt cx="48989738" cy="34070754"/>
          </a:xfrm>
        </p:grpSpPr>
        <p:sp>
          <p:nvSpPr>
            <p:cNvPr name="Freeform 3" id="3"/>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4" id="4"/>
          <p:cNvGrpSpPr/>
          <p:nvPr/>
        </p:nvGrpSpPr>
        <p:grpSpPr>
          <a:xfrm rot="0">
            <a:off x="9355972" y="3761795"/>
            <a:ext cx="7903328" cy="5496505"/>
            <a:chOff x="0" y="0"/>
            <a:chExt cx="48989738" cy="34070754"/>
          </a:xfrm>
        </p:grpSpPr>
        <p:sp>
          <p:nvSpPr>
            <p:cNvPr name="Freeform 5" id="5"/>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6" id="6"/>
          <p:cNvGrpSpPr/>
          <p:nvPr/>
        </p:nvGrpSpPr>
        <p:grpSpPr>
          <a:xfrm rot="0">
            <a:off x="1028700" y="1229374"/>
            <a:ext cx="9816923" cy="1714368"/>
            <a:chOff x="0" y="0"/>
            <a:chExt cx="13089230" cy="2285823"/>
          </a:xfrm>
        </p:grpSpPr>
        <p:sp>
          <p:nvSpPr>
            <p:cNvPr name="TextBox 7" id="7"/>
            <p:cNvSpPr txBox="true"/>
            <p:nvPr/>
          </p:nvSpPr>
          <p:spPr>
            <a:xfrm rot="0">
              <a:off x="0" y="57150"/>
              <a:ext cx="13089230" cy="1345146"/>
            </a:xfrm>
            <a:prstGeom prst="rect">
              <a:avLst/>
            </a:prstGeom>
          </p:spPr>
          <p:txBody>
            <a:bodyPr anchor="t" rtlCol="false" tIns="0" lIns="0" bIns="0" rIns="0">
              <a:spAutoFit/>
            </a:bodyPr>
            <a:lstStyle/>
            <a:p>
              <a:pPr marL="0" indent="0" lvl="0">
                <a:lnSpc>
                  <a:spcPts val="7635"/>
                </a:lnSpc>
              </a:pPr>
              <a:r>
                <a:rPr lang="en-US" sz="6941">
                  <a:solidFill>
                    <a:srgbClr val="000000"/>
                  </a:solidFill>
                  <a:latin typeface="DM Sans Bold"/>
                </a:rPr>
                <a:t>Analisi</a:t>
              </a:r>
            </a:p>
          </p:txBody>
        </p:sp>
        <p:sp>
          <p:nvSpPr>
            <p:cNvPr name="TextBox 8" id="8"/>
            <p:cNvSpPr txBox="true"/>
            <p:nvPr/>
          </p:nvSpPr>
          <p:spPr>
            <a:xfrm rot="0">
              <a:off x="0" y="1699624"/>
              <a:ext cx="13089230" cy="375489"/>
            </a:xfrm>
            <a:prstGeom prst="rect">
              <a:avLst/>
            </a:prstGeom>
          </p:spPr>
          <p:txBody>
            <a:bodyPr anchor="t" rtlCol="false" tIns="0" lIns="0" bIns="0" rIns="0">
              <a:spAutoFit/>
            </a:bodyPr>
            <a:lstStyle/>
            <a:p>
              <a:pPr>
                <a:lnSpc>
                  <a:spcPts val="2409"/>
                </a:lnSpc>
              </a:pPr>
            </a:p>
          </p:txBody>
        </p:sp>
      </p:grpSp>
      <p:grpSp>
        <p:nvGrpSpPr>
          <p:cNvPr name="Group 9" id="9"/>
          <p:cNvGrpSpPr/>
          <p:nvPr/>
        </p:nvGrpSpPr>
        <p:grpSpPr>
          <a:xfrm rot="0">
            <a:off x="1028700" y="2934958"/>
            <a:ext cx="2324282" cy="512511"/>
            <a:chOff x="0" y="0"/>
            <a:chExt cx="3099043" cy="683349"/>
          </a:xfrm>
        </p:grpSpPr>
        <p:sp>
          <p:nvSpPr>
            <p:cNvPr name="AutoShape 10" id="10"/>
            <p:cNvSpPr/>
            <p:nvPr/>
          </p:nvSpPr>
          <p:spPr>
            <a:xfrm rot="0">
              <a:off x="0" y="0"/>
              <a:ext cx="3099043" cy="683349"/>
            </a:xfrm>
            <a:prstGeom prst="rect">
              <a:avLst/>
            </a:prstGeom>
            <a:solidFill>
              <a:srgbClr val="FFE500"/>
            </a:solidFill>
          </p:spPr>
        </p:sp>
        <p:sp>
          <p:nvSpPr>
            <p:cNvPr name="TextBox 11" id="11"/>
            <p:cNvSpPr txBox="true"/>
            <p:nvPr/>
          </p:nvSpPr>
          <p:spPr>
            <a:xfrm rot="0">
              <a:off x="219970" y="98458"/>
              <a:ext cx="265910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Punti di forza</a:t>
              </a:r>
            </a:p>
          </p:txBody>
        </p:sp>
      </p:grpSp>
      <p:grpSp>
        <p:nvGrpSpPr>
          <p:cNvPr name="Group 12" id="12"/>
          <p:cNvGrpSpPr/>
          <p:nvPr/>
        </p:nvGrpSpPr>
        <p:grpSpPr>
          <a:xfrm rot="0">
            <a:off x="9355972" y="2934958"/>
            <a:ext cx="2662538" cy="512511"/>
            <a:chOff x="0" y="0"/>
            <a:chExt cx="3550051" cy="683349"/>
          </a:xfrm>
        </p:grpSpPr>
        <p:sp>
          <p:nvSpPr>
            <p:cNvPr name="AutoShape 13" id="13"/>
            <p:cNvSpPr/>
            <p:nvPr/>
          </p:nvSpPr>
          <p:spPr>
            <a:xfrm rot="0">
              <a:off x="0" y="0"/>
              <a:ext cx="3550051" cy="683349"/>
            </a:xfrm>
            <a:prstGeom prst="rect">
              <a:avLst/>
            </a:prstGeom>
            <a:solidFill>
              <a:srgbClr val="FFE500"/>
            </a:solidFill>
          </p:spPr>
        </p:sp>
        <p:sp>
          <p:nvSpPr>
            <p:cNvPr name="TextBox 14" id="14"/>
            <p:cNvSpPr txBox="true"/>
            <p:nvPr/>
          </p:nvSpPr>
          <p:spPr>
            <a:xfrm rot="0">
              <a:off x="251982" y="98458"/>
              <a:ext cx="3046087"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Punti di debolezza</a:t>
              </a:r>
            </a:p>
          </p:txBody>
        </p:sp>
      </p:grpSp>
      <p:sp>
        <p:nvSpPr>
          <p:cNvPr name="TextBox 15" id="15"/>
          <p:cNvSpPr txBox="true"/>
          <p:nvPr/>
        </p:nvSpPr>
        <p:spPr>
          <a:xfrm rot="0">
            <a:off x="735539" y="66675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TextBox 16" id="16"/>
          <p:cNvSpPr txBox="true"/>
          <p:nvPr/>
        </p:nvSpPr>
        <p:spPr>
          <a:xfrm rot="0">
            <a:off x="13557687" y="847725"/>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grpSp>
        <p:nvGrpSpPr>
          <p:cNvPr name="Group 17" id="17"/>
          <p:cNvGrpSpPr/>
          <p:nvPr/>
        </p:nvGrpSpPr>
        <p:grpSpPr>
          <a:xfrm rot="0">
            <a:off x="1271455" y="3930837"/>
            <a:ext cx="2392525" cy="1907313"/>
            <a:chOff x="0" y="0"/>
            <a:chExt cx="3190034" cy="2543083"/>
          </a:xfrm>
        </p:grpSpPr>
        <p:grpSp>
          <p:nvGrpSpPr>
            <p:cNvPr name="Group 18" id="18"/>
            <p:cNvGrpSpPr/>
            <p:nvPr/>
          </p:nvGrpSpPr>
          <p:grpSpPr>
            <a:xfrm rot="0">
              <a:off x="0" y="0"/>
              <a:ext cx="3190034" cy="2543083"/>
              <a:chOff x="0" y="0"/>
              <a:chExt cx="4609849" cy="3674955"/>
            </a:xfrm>
          </p:grpSpPr>
          <p:sp>
            <p:nvSpPr>
              <p:cNvPr name="Freeform 19" id="19"/>
              <p:cNvSpPr/>
              <p:nvPr/>
            </p:nvSpPr>
            <p:spPr>
              <a:xfrm flipH="false" flipV="false" rot="0">
                <a:off x="19050" y="223520"/>
                <a:ext cx="4571749" cy="3443815"/>
              </a:xfrm>
              <a:custGeom>
                <a:avLst/>
                <a:gdLst/>
                <a:ahLst/>
                <a:cxnLst/>
                <a:rect r="r" b="b" t="t" l="l"/>
                <a:pathLst>
                  <a:path h="3443815" w="4571749">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571749" y="344381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4584449" cy="3456515"/>
              </a:xfrm>
              <a:custGeom>
                <a:avLst/>
                <a:gdLst/>
                <a:ahLst/>
                <a:cxnLst/>
                <a:rect r="r" b="b" t="t" l="l"/>
                <a:pathLst>
                  <a:path h="3456515" w="4584449">
                    <a:moveTo>
                      <a:pt x="4584449"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456515"/>
                    </a:lnTo>
                    <a:close/>
                    <a:moveTo>
                      <a:pt x="139700" y="3422226"/>
                    </a:moveTo>
                    <a:cubicBezTo>
                      <a:pt x="273050" y="3429845"/>
                      <a:pt x="548640" y="3443815"/>
                      <a:pt x="800100" y="3443815"/>
                    </a:cubicBezTo>
                    <a:lnTo>
                      <a:pt x="4571749" y="344381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0">
              <a:off x="326607" y="563621"/>
              <a:ext cx="2461748"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Possibilità di partecipare eventi o manifestare il proprio interesse verso di essi</a:t>
              </a:r>
            </a:p>
          </p:txBody>
        </p:sp>
      </p:grpSp>
      <p:grpSp>
        <p:nvGrpSpPr>
          <p:cNvPr name="Group 23" id="23"/>
          <p:cNvGrpSpPr/>
          <p:nvPr/>
        </p:nvGrpSpPr>
        <p:grpSpPr>
          <a:xfrm rot="0">
            <a:off x="3779870" y="3930837"/>
            <a:ext cx="2157292" cy="1907313"/>
            <a:chOff x="0" y="0"/>
            <a:chExt cx="2876389" cy="2543083"/>
          </a:xfrm>
        </p:grpSpPr>
        <p:grpSp>
          <p:nvGrpSpPr>
            <p:cNvPr name="Group 24" id="24"/>
            <p:cNvGrpSpPr/>
            <p:nvPr/>
          </p:nvGrpSpPr>
          <p:grpSpPr>
            <a:xfrm rot="0">
              <a:off x="0" y="0"/>
              <a:ext cx="2876389" cy="2543083"/>
              <a:chOff x="0" y="0"/>
              <a:chExt cx="4156608" cy="3674955"/>
            </a:xfrm>
          </p:grpSpPr>
          <p:sp>
            <p:nvSpPr>
              <p:cNvPr name="Freeform 25" id="25"/>
              <p:cNvSpPr/>
              <p:nvPr/>
            </p:nvSpPr>
            <p:spPr>
              <a:xfrm flipH="false" flipV="false" rot="0">
                <a:off x="19050" y="223520"/>
                <a:ext cx="4118508" cy="3443815"/>
              </a:xfrm>
              <a:custGeom>
                <a:avLst/>
                <a:gdLst/>
                <a:ahLst/>
                <a:cxnLst/>
                <a:rect r="r" b="b" t="t" l="l"/>
                <a:pathLst>
                  <a:path h="3443815" w="4118508">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118508" y="3443815"/>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26" id="26"/>
              <p:cNvSpPr/>
              <p:nvPr/>
            </p:nvSpPr>
            <p:spPr>
              <a:xfrm flipH="false" flipV="false" rot="0">
                <a:off x="12700" y="217170"/>
                <a:ext cx="4131208" cy="3456515"/>
              </a:xfrm>
              <a:custGeom>
                <a:avLst/>
                <a:gdLst/>
                <a:ahLst/>
                <a:cxnLst/>
                <a:rect r="r" b="b" t="t" l="l"/>
                <a:pathLst>
                  <a:path h="3456515" w="4131208">
                    <a:moveTo>
                      <a:pt x="4131208"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3456515"/>
                    </a:lnTo>
                    <a:close/>
                    <a:moveTo>
                      <a:pt x="139700" y="3422226"/>
                    </a:moveTo>
                    <a:cubicBezTo>
                      <a:pt x="273050" y="3429845"/>
                      <a:pt x="548640" y="3443815"/>
                      <a:pt x="800100" y="3443815"/>
                    </a:cubicBezTo>
                    <a:lnTo>
                      <a:pt x="4118508" y="344381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27" id="2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8" id="28"/>
            <p:cNvSpPr txBox="true"/>
            <p:nvPr/>
          </p:nvSpPr>
          <p:spPr>
            <a:xfrm rot="0">
              <a:off x="294495" y="563621"/>
              <a:ext cx="2219709"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Possibilità di sapere chi sono i partecipanti di un evento</a:t>
              </a:r>
            </a:p>
          </p:txBody>
        </p:sp>
      </p:grpSp>
      <p:grpSp>
        <p:nvGrpSpPr>
          <p:cNvPr name="Group 29" id="29"/>
          <p:cNvGrpSpPr/>
          <p:nvPr/>
        </p:nvGrpSpPr>
        <p:grpSpPr>
          <a:xfrm rot="0">
            <a:off x="6051461" y="3930837"/>
            <a:ext cx="2157292" cy="1907313"/>
            <a:chOff x="0" y="0"/>
            <a:chExt cx="2876389" cy="2543083"/>
          </a:xfrm>
        </p:grpSpPr>
        <p:grpSp>
          <p:nvGrpSpPr>
            <p:cNvPr name="Group 30" id="30"/>
            <p:cNvGrpSpPr/>
            <p:nvPr/>
          </p:nvGrpSpPr>
          <p:grpSpPr>
            <a:xfrm rot="0">
              <a:off x="0" y="0"/>
              <a:ext cx="2876389" cy="2543083"/>
              <a:chOff x="0" y="0"/>
              <a:chExt cx="4156608" cy="3674955"/>
            </a:xfrm>
          </p:grpSpPr>
          <p:sp>
            <p:nvSpPr>
              <p:cNvPr name="Freeform 31" id="31"/>
              <p:cNvSpPr/>
              <p:nvPr/>
            </p:nvSpPr>
            <p:spPr>
              <a:xfrm flipH="false" flipV="false" rot="0">
                <a:off x="19050" y="223520"/>
                <a:ext cx="4118508" cy="3443815"/>
              </a:xfrm>
              <a:custGeom>
                <a:avLst/>
                <a:gdLst/>
                <a:ahLst/>
                <a:cxnLst/>
                <a:rect r="r" b="b" t="t" l="l"/>
                <a:pathLst>
                  <a:path h="3443815" w="4118508">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118508" y="3443815"/>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32" id="32"/>
              <p:cNvSpPr/>
              <p:nvPr/>
            </p:nvSpPr>
            <p:spPr>
              <a:xfrm flipH="false" flipV="false" rot="0">
                <a:off x="12700" y="217170"/>
                <a:ext cx="4131208" cy="3456515"/>
              </a:xfrm>
              <a:custGeom>
                <a:avLst/>
                <a:gdLst/>
                <a:ahLst/>
                <a:cxnLst/>
                <a:rect r="r" b="b" t="t" l="l"/>
                <a:pathLst>
                  <a:path h="3456515" w="4131208">
                    <a:moveTo>
                      <a:pt x="4131208"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3456515"/>
                    </a:lnTo>
                    <a:close/>
                    <a:moveTo>
                      <a:pt x="139700" y="3422226"/>
                    </a:moveTo>
                    <a:cubicBezTo>
                      <a:pt x="273050" y="3429845"/>
                      <a:pt x="548640" y="3443815"/>
                      <a:pt x="800100" y="3443815"/>
                    </a:cubicBezTo>
                    <a:lnTo>
                      <a:pt x="4118508" y="344381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33" id="33"/>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34" id="34"/>
            <p:cNvSpPr txBox="true"/>
            <p:nvPr/>
          </p:nvSpPr>
          <p:spPr>
            <a:xfrm rot="0">
              <a:off x="294495" y="563621"/>
              <a:ext cx="2219709"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Possibilità di cercare un evento attraverso la ricerca di parole chiave</a:t>
              </a:r>
              <a:r>
                <a:rPr lang="en-US" sz="1348" spc="13">
                  <a:solidFill>
                    <a:srgbClr val="000000"/>
                  </a:solidFill>
                  <a:latin typeface="DM Sans"/>
                </a:rPr>
                <a:t> </a:t>
              </a:r>
            </a:p>
          </p:txBody>
        </p:sp>
      </p:grpSp>
      <p:grpSp>
        <p:nvGrpSpPr>
          <p:cNvPr name="Group 35" id="35"/>
          <p:cNvGrpSpPr/>
          <p:nvPr/>
        </p:nvGrpSpPr>
        <p:grpSpPr>
          <a:xfrm rot="0">
            <a:off x="1389072" y="6156689"/>
            <a:ext cx="2157292" cy="1907313"/>
            <a:chOff x="0" y="0"/>
            <a:chExt cx="2876389" cy="2543083"/>
          </a:xfrm>
        </p:grpSpPr>
        <p:grpSp>
          <p:nvGrpSpPr>
            <p:cNvPr name="Group 36" id="36"/>
            <p:cNvGrpSpPr/>
            <p:nvPr/>
          </p:nvGrpSpPr>
          <p:grpSpPr>
            <a:xfrm rot="0">
              <a:off x="0" y="0"/>
              <a:ext cx="2876389" cy="2543083"/>
              <a:chOff x="0" y="0"/>
              <a:chExt cx="4156608" cy="3674955"/>
            </a:xfrm>
          </p:grpSpPr>
          <p:sp>
            <p:nvSpPr>
              <p:cNvPr name="Freeform 37" id="37"/>
              <p:cNvSpPr/>
              <p:nvPr/>
            </p:nvSpPr>
            <p:spPr>
              <a:xfrm flipH="false" flipV="false" rot="0">
                <a:off x="19050" y="223520"/>
                <a:ext cx="4118508" cy="3443815"/>
              </a:xfrm>
              <a:custGeom>
                <a:avLst/>
                <a:gdLst/>
                <a:ahLst/>
                <a:cxnLst/>
                <a:rect r="r" b="b" t="t" l="l"/>
                <a:pathLst>
                  <a:path h="3443815" w="4118508">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118508" y="3443815"/>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38" id="38"/>
              <p:cNvSpPr/>
              <p:nvPr/>
            </p:nvSpPr>
            <p:spPr>
              <a:xfrm flipH="false" flipV="false" rot="0">
                <a:off x="12700" y="217170"/>
                <a:ext cx="4131208" cy="3456515"/>
              </a:xfrm>
              <a:custGeom>
                <a:avLst/>
                <a:gdLst/>
                <a:ahLst/>
                <a:cxnLst/>
                <a:rect r="r" b="b" t="t" l="l"/>
                <a:pathLst>
                  <a:path h="3456515" w="4131208">
                    <a:moveTo>
                      <a:pt x="4131208"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3456515"/>
                    </a:lnTo>
                    <a:close/>
                    <a:moveTo>
                      <a:pt x="139700" y="3422226"/>
                    </a:moveTo>
                    <a:cubicBezTo>
                      <a:pt x="273050" y="3429845"/>
                      <a:pt x="548640" y="3443815"/>
                      <a:pt x="800100" y="3443815"/>
                    </a:cubicBezTo>
                    <a:lnTo>
                      <a:pt x="4118508" y="344381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39" id="3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40" id="40"/>
            <p:cNvSpPr txBox="true"/>
            <p:nvPr/>
          </p:nvSpPr>
          <p:spPr>
            <a:xfrm rot="0">
              <a:off x="294495" y="563621"/>
              <a:ext cx="2219709"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Condivisione informazioni e pensieri tramite post</a:t>
              </a:r>
            </a:p>
          </p:txBody>
        </p:sp>
      </p:grpSp>
      <p:grpSp>
        <p:nvGrpSpPr>
          <p:cNvPr name="Group 41" id="41"/>
          <p:cNvGrpSpPr/>
          <p:nvPr/>
        </p:nvGrpSpPr>
        <p:grpSpPr>
          <a:xfrm rot="0">
            <a:off x="6051461" y="6156689"/>
            <a:ext cx="2157292" cy="1403080"/>
            <a:chOff x="0" y="0"/>
            <a:chExt cx="2876389" cy="1870773"/>
          </a:xfrm>
        </p:grpSpPr>
        <p:grpSp>
          <p:nvGrpSpPr>
            <p:cNvPr name="Group 42" id="42"/>
            <p:cNvGrpSpPr/>
            <p:nvPr/>
          </p:nvGrpSpPr>
          <p:grpSpPr>
            <a:xfrm rot="0">
              <a:off x="0" y="0"/>
              <a:ext cx="2876389" cy="1870773"/>
              <a:chOff x="0" y="0"/>
              <a:chExt cx="4156608" cy="2703414"/>
            </a:xfrm>
          </p:grpSpPr>
          <p:sp>
            <p:nvSpPr>
              <p:cNvPr name="Freeform 43" id="43"/>
              <p:cNvSpPr/>
              <p:nvPr/>
            </p:nvSpPr>
            <p:spPr>
              <a:xfrm flipH="false" flipV="false" rot="0">
                <a:off x="19050" y="223520"/>
                <a:ext cx="4118508" cy="2472274"/>
              </a:xfrm>
              <a:custGeom>
                <a:avLst/>
                <a:gdLst/>
                <a:ahLst/>
                <a:cxnLst/>
                <a:rect r="r" b="b" t="t" l="l"/>
                <a:pathLst>
                  <a:path h="2472274" w="4118508">
                    <a:moveTo>
                      <a:pt x="0" y="11430"/>
                    </a:moveTo>
                    <a:cubicBezTo>
                      <a:pt x="0" y="11430"/>
                      <a:pt x="2540" y="340360"/>
                      <a:pt x="2540" y="749300"/>
                    </a:cubicBezTo>
                    <a:cubicBezTo>
                      <a:pt x="2540" y="979483"/>
                      <a:pt x="7620" y="1291174"/>
                      <a:pt x="7620" y="1551524"/>
                    </a:cubicBezTo>
                    <a:cubicBezTo>
                      <a:pt x="7620" y="1745834"/>
                      <a:pt x="16510" y="2144614"/>
                      <a:pt x="21590" y="2336384"/>
                    </a:cubicBezTo>
                    <a:lnTo>
                      <a:pt x="130810" y="2450684"/>
                    </a:lnTo>
                    <a:cubicBezTo>
                      <a:pt x="275590" y="2458304"/>
                      <a:pt x="543560" y="2472274"/>
                      <a:pt x="793750" y="2472274"/>
                    </a:cubicBezTo>
                    <a:lnTo>
                      <a:pt x="4118508" y="2472274"/>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44" id="44"/>
              <p:cNvSpPr/>
              <p:nvPr/>
            </p:nvSpPr>
            <p:spPr>
              <a:xfrm flipH="false" flipV="false" rot="0">
                <a:off x="12700" y="217170"/>
                <a:ext cx="4131208" cy="2484974"/>
              </a:xfrm>
              <a:custGeom>
                <a:avLst/>
                <a:gdLst/>
                <a:ahLst/>
                <a:cxnLst/>
                <a:rect r="r" b="b" t="t" l="l"/>
                <a:pathLst>
                  <a:path h="2484974" w="4131208">
                    <a:moveTo>
                      <a:pt x="4131208" y="2484974"/>
                    </a:moveTo>
                    <a:lnTo>
                      <a:pt x="800100" y="2484974"/>
                    </a:lnTo>
                    <a:cubicBezTo>
                      <a:pt x="547370" y="2484974"/>
                      <a:pt x="270510" y="2471004"/>
                      <a:pt x="137160" y="2463384"/>
                    </a:cubicBezTo>
                    <a:lnTo>
                      <a:pt x="134620" y="2463384"/>
                    </a:lnTo>
                    <a:lnTo>
                      <a:pt x="21590" y="2345274"/>
                    </a:lnTo>
                    <a:lnTo>
                      <a:pt x="21590" y="2342734"/>
                    </a:lnTo>
                    <a:cubicBezTo>
                      <a:pt x="16510" y="2139534"/>
                      <a:pt x="7620" y="1745834"/>
                      <a:pt x="7620" y="1557875"/>
                    </a:cubicBezTo>
                    <a:cubicBezTo>
                      <a:pt x="7620" y="1442304"/>
                      <a:pt x="6350" y="1265774"/>
                      <a:pt x="5080" y="1115945"/>
                    </a:cubicBezTo>
                    <a:cubicBezTo>
                      <a:pt x="3810" y="1023607"/>
                      <a:pt x="2540" y="919145"/>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2484974"/>
                    </a:lnTo>
                    <a:close/>
                    <a:moveTo>
                      <a:pt x="139700" y="2450684"/>
                    </a:moveTo>
                    <a:cubicBezTo>
                      <a:pt x="273050" y="2458304"/>
                      <a:pt x="548640" y="2472275"/>
                      <a:pt x="800100" y="2472275"/>
                    </a:cubicBezTo>
                    <a:lnTo>
                      <a:pt x="4118508" y="247227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919145"/>
                      <a:pt x="16510" y="1023607"/>
                      <a:pt x="17780" y="1115945"/>
                    </a:cubicBezTo>
                    <a:cubicBezTo>
                      <a:pt x="19050" y="1265774"/>
                      <a:pt x="20320" y="1442304"/>
                      <a:pt x="20320" y="1557874"/>
                    </a:cubicBezTo>
                    <a:cubicBezTo>
                      <a:pt x="20320" y="1744564"/>
                      <a:pt x="29210" y="2135724"/>
                      <a:pt x="34290" y="2340194"/>
                    </a:cubicBezTo>
                    <a:lnTo>
                      <a:pt x="139700" y="2450684"/>
                    </a:lnTo>
                    <a:close/>
                    <a:moveTo>
                      <a:pt x="139700" y="2450684"/>
                    </a:moveTo>
                    <a:lnTo>
                      <a:pt x="133350" y="2324954"/>
                    </a:lnTo>
                    <a:lnTo>
                      <a:pt x="34290" y="2338925"/>
                    </a:lnTo>
                    <a:lnTo>
                      <a:pt x="139700" y="2450684"/>
                    </a:lnTo>
                    <a:close/>
                  </a:path>
                </a:pathLst>
              </a:custGeom>
              <a:solidFill>
                <a:srgbClr val="000000"/>
              </a:solidFill>
            </p:spPr>
          </p:sp>
          <p:sp>
            <p:nvSpPr>
              <p:cNvPr name="Freeform 45" id="4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46" id="46"/>
            <p:cNvSpPr txBox="true"/>
            <p:nvPr/>
          </p:nvSpPr>
          <p:spPr>
            <a:xfrm rot="0">
              <a:off x="294495" y="563621"/>
              <a:ext cx="2219709" cy="641928"/>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Client per più dispositivi</a:t>
              </a:r>
              <a:r>
                <a:rPr lang="en-US" sz="1348" spc="13">
                  <a:solidFill>
                    <a:srgbClr val="000000"/>
                  </a:solidFill>
                  <a:latin typeface="DM Sans"/>
                </a:rPr>
                <a:t> </a:t>
              </a:r>
            </a:p>
          </p:txBody>
        </p:sp>
      </p:grpSp>
      <p:grpSp>
        <p:nvGrpSpPr>
          <p:cNvPr name="Group 47" id="47"/>
          <p:cNvGrpSpPr/>
          <p:nvPr/>
        </p:nvGrpSpPr>
        <p:grpSpPr>
          <a:xfrm rot="0">
            <a:off x="3779870" y="6156689"/>
            <a:ext cx="2157292" cy="1403080"/>
            <a:chOff x="0" y="0"/>
            <a:chExt cx="2876389" cy="1870773"/>
          </a:xfrm>
        </p:grpSpPr>
        <p:grpSp>
          <p:nvGrpSpPr>
            <p:cNvPr name="Group 48" id="48"/>
            <p:cNvGrpSpPr/>
            <p:nvPr/>
          </p:nvGrpSpPr>
          <p:grpSpPr>
            <a:xfrm rot="0">
              <a:off x="0" y="0"/>
              <a:ext cx="2876389" cy="1870773"/>
              <a:chOff x="0" y="0"/>
              <a:chExt cx="4156608" cy="2703414"/>
            </a:xfrm>
          </p:grpSpPr>
          <p:sp>
            <p:nvSpPr>
              <p:cNvPr name="Freeform 49" id="49"/>
              <p:cNvSpPr/>
              <p:nvPr/>
            </p:nvSpPr>
            <p:spPr>
              <a:xfrm flipH="false" flipV="false" rot="0">
                <a:off x="19050" y="223520"/>
                <a:ext cx="4118508" cy="2472274"/>
              </a:xfrm>
              <a:custGeom>
                <a:avLst/>
                <a:gdLst/>
                <a:ahLst/>
                <a:cxnLst/>
                <a:rect r="r" b="b" t="t" l="l"/>
                <a:pathLst>
                  <a:path h="2472274" w="4118508">
                    <a:moveTo>
                      <a:pt x="0" y="11430"/>
                    </a:moveTo>
                    <a:cubicBezTo>
                      <a:pt x="0" y="11430"/>
                      <a:pt x="2540" y="340360"/>
                      <a:pt x="2540" y="749300"/>
                    </a:cubicBezTo>
                    <a:cubicBezTo>
                      <a:pt x="2540" y="979483"/>
                      <a:pt x="7620" y="1291174"/>
                      <a:pt x="7620" y="1551524"/>
                    </a:cubicBezTo>
                    <a:cubicBezTo>
                      <a:pt x="7620" y="1745834"/>
                      <a:pt x="16510" y="2144614"/>
                      <a:pt x="21590" y="2336384"/>
                    </a:cubicBezTo>
                    <a:lnTo>
                      <a:pt x="130810" y="2450684"/>
                    </a:lnTo>
                    <a:cubicBezTo>
                      <a:pt x="275590" y="2458304"/>
                      <a:pt x="543560" y="2472274"/>
                      <a:pt x="793750" y="2472274"/>
                    </a:cubicBezTo>
                    <a:lnTo>
                      <a:pt x="4118508" y="2472274"/>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50" id="50"/>
              <p:cNvSpPr/>
              <p:nvPr/>
            </p:nvSpPr>
            <p:spPr>
              <a:xfrm flipH="false" flipV="false" rot="0">
                <a:off x="12700" y="217170"/>
                <a:ext cx="4131208" cy="2484974"/>
              </a:xfrm>
              <a:custGeom>
                <a:avLst/>
                <a:gdLst/>
                <a:ahLst/>
                <a:cxnLst/>
                <a:rect r="r" b="b" t="t" l="l"/>
                <a:pathLst>
                  <a:path h="2484974" w="4131208">
                    <a:moveTo>
                      <a:pt x="4131208" y="2484974"/>
                    </a:moveTo>
                    <a:lnTo>
                      <a:pt x="800100" y="2484974"/>
                    </a:lnTo>
                    <a:cubicBezTo>
                      <a:pt x="547370" y="2484974"/>
                      <a:pt x="270510" y="2471004"/>
                      <a:pt x="137160" y="2463384"/>
                    </a:cubicBezTo>
                    <a:lnTo>
                      <a:pt x="134620" y="2463384"/>
                    </a:lnTo>
                    <a:lnTo>
                      <a:pt x="21590" y="2345274"/>
                    </a:lnTo>
                    <a:lnTo>
                      <a:pt x="21590" y="2342734"/>
                    </a:lnTo>
                    <a:cubicBezTo>
                      <a:pt x="16510" y="2139534"/>
                      <a:pt x="7620" y="1745834"/>
                      <a:pt x="7620" y="1557875"/>
                    </a:cubicBezTo>
                    <a:cubicBezTo>
                      <a:pt x="7620" y="1442304"/>
                      <a:pt x="6350" y="1265774"/>
                      <a:pt x="5080" y="1115945"/>
                    </a:cubicBezTo>
                    <a:cubicBezTo>
                      <a:pt x="3810" y="1023607"/>
                      <a:pt x="2540" y="919145"/>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2484974"/>
                    </a:lnTo>
                    <a:close/>
                    <a:moveTo>
                      <a:pt x="139700" y="2450684"/>
                    </a:moveTo>
                    <a:cubicBezTo>
                      <a:pt x="273050" y="2458304"/>
                      <a:pt x="548640" y="2472275"/>
                      <a:pt x="800100" y="2472275"/>
                    </a:cubicBezTo>
                    <a:lnTo>
                      <a:pt x="4118508" y="247227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919145"/>
                      <a:pt x="16510" y="1023607"/>
                      <a:pt x="17780" y="1115945"/>
                    </a:cubicBezTo>
                    <a:cubicBezTo>
                      <a:pt x="19050" y="1265774"/>
                      <a:pt x="20320" y="1442304"/>
                      <a:pt x="20320" y="1557874"/>
                    </a:cubicBezTo>
                    <a:cubicBezTo>
                      <a:pt x="20320" y="1744564"/>
                      <a:pt x="29210" y="2135724"/>
                      <a:pt x="34290" y="2340194"/>
                    </a:cubicBezTo>
                    <a:lnTo>
                      <a:pt x="139700" y="2450684"/>
                    </a:lnTo>
                    <a:close/>
                    <a:moveTo>
                      <a:pt x="139700" y="2450684"/>
                    </a:moveTo>
                    <a:lnTo>
                      <a:pt x="133350" y="2324954"/>
                    </a:lnTo>
                    <a:lnTo>
                      <a:pt x="34290" y="2338925"/>
                    </a:lnTo>
                    <a:lnTo>
                      <a:pt x="139700" y="2450684"/>
                    </a:lnTo>
                    <a:close/>
                  </a:path>
                </a:pathLst>
              </a:custGeom>
              <a:solidFill>
                <a:srgbClr val="000000"/>
              </a:solidFill>
            </p:spPr>
          </p:sp>
          <p:sp>
            <p:nvSpPr>
              <p:cNvPr name="Freeform 51" id="5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52" id="52"/>
            <p:cNvSpPr txBox="true"/>
            <p:nvPr/>
          </p:nvSpPr>
          <p:spPr>
            <a:xfrm rot="0">
              <a:off x="294495" y="563621"/>
              <a:ext cx="2219709" cy="641928"/>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Chat tra utenti integrata</a:t>
              </a:r>
            </a:p>
          </p:txBody>
        </p:sp>
      </p:grpSp>
      <p:grpSp>
        <p:nvGrpSpPr>
          <p:cNvPr name="Group 53" id="53"/>
          <p:cNvGrpSpPr/>
          <p:nvPr/>
        </p:nvGrpSpPr>
        <p:grpSpPr>
          <a:xfrm rot="0">
            <a:off x="9649360" y="3930837"/>
            <a:ext cx="2392525" cy="1907313"/>
            <a:chOff x="0" y="0"/>
            <a:chExt cx="3190034" cy="2543083"/>
          </a:xfrm>
        </p:grpSpPr>
        <p:grpSp>
          <p:nvGrpSpPr>
            <p:cNvPr name="Group 54" id="54"/>
            <p:cNvGrpSpPr/>
            <p:nvPr/>
          </p:nvGrpSpPr>
          <p:grpSpPr>
            <a:xfrm rot="0">
              <a:off x="0" y="0"/>
              <a:ext cx="3190034" cy="2543083"/>
              <a:chOff x="0" y="0"/>
              <a:chExt cx="4609849" cy="3674955"/>
            </a:xfrm>
          </p:grpSpPr>
          <p:sp>
            <p:nvSpPr>
              <p:cNvPr name="Freeform 55" id="55"/>
              <p:cNvSpPr/>
              <p:nvPr/>
            </p:nvSpPr>
            <p:spPr>
              <a:xfrm flipH="false" flipV="false" rot="0">
                <a:off x="19050" y="223520"/>
                <a:ext cx="4571749" cy="3443815"/>
              </a:xfrm>
              <a:custGeom>
                <a:avLst/>
                <a:gdLst/>
                <a:ahLst/>
                <a:cxnLst/>
                <a:rect r="r" b="b" t="t" l="l"/>
                <a:pathLst>
                  <a:path h="3443815" w="4571749">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571749" y="344381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56" id="56"/>
              <p:cNvSpPr/>
              <p:nvPr/>
            </p:nvSpPr>
            <p:spPr>
              <a:xfrm flipH="false" flipV="false" rot="0">
                <a:off x="12700" y="217170"/>
                <a:ext cx="4584449" cy="3456515"/>
              </a:xfrm>
              <a:custGeom>
                <a:avLst/>
                <a:gdLst/>
                <a:ahLst/>
                <a:cxnLst/>
                <a:rect r="r" b="b" t="t" l="l"/>
                <a:pathLst>
                  <a:path h="3456515" w="4584449">
                    <a:moveTo>
                      <a:pt x="4584449"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456515"/>
                    </a:lnTo>
                    <a:close/>
                    <a:moveTo>
                      <a:pt x="139700" y="3422226"/>
                    </a:moveTo>
                    <a:cubicBezTo>
                      <a:pt x="273050" y="3429845"/>
                      <a:pt x="548640" y="3443815"/>
                      <a:pt x="800100" y="3443815"/>
                    </a:cubicBezTo>
                    <a:lnTo>
                      <a:pt x="4571749" y="344381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57" id="5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58" id="58"/>
            <p:cNvSpPr txBox="true"/>
            <p:nvPr/>
          </p:nvSpPr>
          <p:spPr>
            <a:xfrm rot="0">
              <a:off x="326607" y="563621"/>
              <a:ext cx="2461748"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Non tutte le comunità offrono la possibilità di partecipare ad un evento</a:t>
              </a:r>
              <a:r>
                <a:rPr lang="en-US" sz="1348" spc="13">
                  <a:solidFill>
                    <a:srgbClr val="000000"/>
                  </a:solidFill>
                  <a:latin typeface="DM Sans"/>
                </a:rPr>
                <a:t> </a:t>
              </a:r>
            </a:p>
          </p:txBody>
        </p:sp>
      </p:grpSp>
      <p:grpSp>
        <p:nvGrpSpPr>
          <p:cNvPr name="Group 59" id="59"/>
          <p:cNvGrpSpPr/>
          <p:nvPr/>
        </p:nvGrpSpPr>
        <p:grpSpPr>
          <a:xfrm rot="0">
            <a:off x="12156185" y="3930837"/>
            <a:ext cx="2392525" cy="1907313"/>
            <a:chOff x="0" y="0"/>
            <a:chExt cx="3190034" cy="2543083"/>
          </a:xfrm>
        </p:grpSpPr>
        <p:grpSp>
          <p:nvGrpSpPr>
            <p:cNvPr name="Group 60" id="60"/>
            <p:cNvGrpSpPr/>
            <p:nvPr/>
          </p:nvGrpSpPr>
          <p:grpSpPr>
            <a:xfrm rot="0">
              <a:off x="0" y="0"/>
              <a:ext cx="3190034" cy="2543083"/>
              <a:chOff x="0" y="0"/>
              <a:chExt cx="4609849" cy="3674955"/>
            </a:xfrm>
          </p:grpSpPr>
          <p:sp>
            <p:nvSpPr>
              <p:cNvPr name="Freeform 61" id="61"/>
              <p:cNvSpPr/>
              <p:nvPr/>
            </p:nvSpPr>
            <p:spPr>
              <a:xfrm flipH="false" flipV="false" rot="0">
                <a:off x="19050" y="223520"/>
                <a:ext cx="4571749" cy="3443815"/>
              </a:xfrm>
              <a:custGeom>
                <a:avLst/>
                <a:gdLst/>
                <a:ahLst/>
                <a:cxnLst/>
                <a:rect r="r" b="b" t="t" l="l"/>
                <a:pathLst>
                  <a:path h="3443815" w="4571749">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571749" y="344381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62" id="62"/>
              <p:cNvSpPr/>
              <p:nvPr/>
            </p:nvSpPr>
            <p:spPr>
              <a:xfrm flipH="false" flipV="false" rot="0">
                <a:off x="12700" y="217170"/>
                <a:ext cx="4584449" cy="3456515"/>
              </a:xfrm>
              <a:custGeom>
                <a:avLst/>
                <a:gdLst/>
                <a:ahLst/>
                <a:cxnLst/>
                <a:rect r="r" b="b" t="t" l="l"/>
                <a:pathLst>
                  <a:path h="3456515" w="4584449">
                    <a:moveTo>
                      <a:pt x="4584449"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456515"/>
                    </a:lnTo>
                    <a:close/>
                    <a:moveTo>
                      <a:pt x="139700" y="3422226"/>
                    </a:moveTo>
                    <a:cubicBezTo>
                      <a:pt x="273050" y="3429845"/>
                      <a:pt x="548640" y="3443815"/>
                      <a:pt x="800100" y="3443815"/>
                    </a:cubicBezTo>
                    <a:lnTo>
                      <a:pt x="4571749" y="344381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63" id="63"/>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64" id="64"/>
            <p:cNvSpPr txBox="true"/>
            <p:nvPr/>
          </p:nvSpPr>
          <p:spPr>
            <a:xfrm rot="0">
              <a:off x="326607" y="563621"/>
              <a:ext cx="2461748"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Non tutte le comunità offrono la possibilità di sapere chi partecipa ad un evento</a:t>
              </a:r>
              <a:r>
                <a:rPr lang="en-US" sz="1348" spc="13">
                  <a:solidFill>
                    <a:srgbClr val="000000"/>
                  </a:solidFill>
                  <a:latin typeface="DM Sans"/>
                </a:rPr>
                <a:t> </a:t>
              </a:r>
            </a:p>
          </p:txBody>
        </p:sp>
      </p:grpSp>
      <p:grpSp>
        <p:nvGrpSpPr>
          <p:cNvPr name="Group 65" id="65"/>
          <p:cNvGrpSpPr/>
          <p:nvPr/>
        </p:nvGrpSpPr>
        <p:grpSpPr>
          <a:xfrm rot="0">
            <a:off x="14663010" y="3930837"/>
            <a:ext cx="2392525" cy="2159429"/>
            <a:chOff x="0" y="0"/>
            <a:chExt cx="3190034" cy="2879238"/>
          </a:xfrm>
        </p:grpSpPr>
        <p:grpSp>
          <p:nvGrpSpPr>
            <p:cNvPr name="Group 66" id="66"/>
            <p:cNvGrpSpPr/>
            <p:nvPr/>
          </p:nvGrpSpPr>
          <p:grpSpPr>
            <a:xfrm rot="0">
              <a:off x="0" y="0"/>
              <a:ext cx="3190034" cy="2879238"/>
              <a:chOff x="0" y="0"/>
              <a:chExt cx="4609849" cy="4160726"/>
            </a:xfrm>
          </p:grpSpPr>
          <p:sp>
            <p:nvSpPr>
              <p:cNvPr name="Freeform 67" id="67"/>
              <p:cNvSpPr/>
              <p:nvPr/>
            </p:nvSpPr>
            <p:spPr>
              <a:xfrm flipH="false" flipV="false" rot="0">
                <a:off x="19050" y="223520"/>
                <a:ext cx="4571749" cy="3929586"/>
              </a:xfrm>
              <a:custGeom>
                <a:avLst/>
                <a:gdLst/>
                <a:ahLst/>
                <a:cxnLst/>
                <a:rect r="r" b="b" t="t" l="l"/>
                <a:pathLst>
                  <a:path h="3929586" w="4571749">
                    <a:moveTo>
                      <a:pt x="0" y="11430"/>
                    </a:moveTo>
                    <a:cubicBezTo>
                      <a:pt x="0" y="11430"/>
                      <a:pt x="2540" y="340360"/>
                      <a:pt x="2540" y="749300"/>
                    </a:cubicBezTo>
                    <a:cubicBezTo>
                      <a:pt x="2540" y="1548749"/>
                      <a:pt x="7620" y="2748486"/>
                      <a:pt x="7620" y="3008836"/>
                    </a:cubicBezTo>
                    <a:cubicBezTo>
                      <a:pt x="7620" y="3203146"/>
                      <a:pt x="16510" y="3601926"/>
                      <a:pt x="21590" y="3793696"/>
                    </a:cubicBezTo>
                    <a:lnTo>
                      <a:pt x="130810" y="3907996"/>
                    </a:lnTo>
                    <a:cubicBezTo>
                      <a:pt x="275590" y="3915616"/>
                      <a:pt x="543560" y="3929586"/>
                      <a:pt x="793750" y="3929586"/>
                    </a:cubicBezTo>
                    <a:lnTo>
                      <a:pt x="4571749" y="3929586"/>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68" id="68"/>
              <p:cNvSpPr/>
              <p:nvPr/>
            </p:nvSpPr>
            <p:spPr>
              <a:xfrm flipH="false" flipV="false" rot="0">
                <a:off x="12700" y="217170"/>
                <a:ext cx="4584449" cy="3942286"/>
              </a:xfrm>
              <a:custGeom>
                <a:avLst/>
                <a:gdLst/>
                <a:ahLst/>
                <a:cxnLst/>
                <a:rect r="r" b="b" t="t" l="l"/>
                <a:pathLst>
                  <a:path h="3942286" w="4584449">
                    <a:moveTo>
                      <a:pt x="4584449" y="3942286"/>
                    </a:moveTo>
                    <a:lnTo>
                      <a:pt x="800100" y="3942286"/>
                    </a:lnTo>
                    <a:cubicBezTo>
                      <a:pt x="547370" y="3942286"/>
                      <a:pt x="270510" y="3928316"/>
                      <a:pt x="137160" y="3920696"/>
                    </a:cubicBezTo>
                    <a:lnTo>
                      <a:pt x="134620" y="3920696"/>
                    </a:lnTo>
                    <a:lnTo>
                      <a:pt x="21590" y="3802586"/>
                    </a:lnTo>
                    <a:lnTo>
                      <a:pt x="21590" y="3800046"/>
                    </a:lnTo>
                    <a:cubicBezTo>
                      <a:pt x="16510" y="3596846"/>
                      <a:pt x="7620" y="3203146"/>
                      <a:pt x="7620" y="3015186"/>
                    </a:cubicBezTo>
                    <a:cubicBezTo>
                      <a:pt x="7620" y="2899616"/>
                      <a:pt x="6350" y="2723086"/>
                      <a:pt x="5080" y="2399250"/>
                    </a:cubicBezTo>
                    <a:cubicBezTo>
                      <a:pt x="3810" y="1800175"/>
                      <a:pt x="2540" y="1122434"/>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942286"/>
                    </a:lnTo>
                    <a:close/>
                    <a:moveTo>
                      <a:pt x="139700" y="3907996"/>
                    </a:moveTo>
                    <a:cubicBezTo>
                      <a:pt x="273050" y="3915616"/>
                      <a:pt x="548640" y="3929586"/>
                      <a:pt x="800100" y="3929586"/>
                    </a:cubicBezTo>
                    <a:lnTo>
                      <a:pt x="4571749" y="3929586"/>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122433"/>
                      <a:pt x="16510" y="1800175"/>
                      <a:pt x="17780" y="2399250"/>
                    </a:cubicBezTo>
                    <a:cubicBezTo>
                      <a:pt x="19050" y="2723086"/>
                      <a:pt x="20320" y="2899616"/>
                      <a:pt x="20320" y="3015186"/>
                    </a:cubicBezTo>
                    <a:cubicBezTo>
                      <a:pt x="20320" y="3201876"/>
                      <a:pt x="29210" y="3593036"/>
                      <a:pt x="34290" y="3797506"/>
                    </a:cubicBezTo>
                    <a:lnTo>
                      <a:pt x="139700" y="3907996"/>
                    </a:lnTo>
                    <a:close/>
                    <a:moveTo>
                      <a:pt x="139700" y="3907996"/>
                    </a:moveTo>
                    <a:lnTo>
                      <a:pt x="133350" y="3782266"/>
                    </a:lnTo>
                    <a:lnTo>
                      <a:pt x="34290" y="3796236"/>
                    </a:lnTo>
                    <a:lnTo>
                      <a:pt x="139700" y="3907996"/>
                    </a:lnTo>
                    <a:close/>
                  </a:path>
                </a:pathLst>
              </a:custGeom>
              <a:solidFill>
                <a:srgbClr val="000000"/>
              </a:solidFill>
            </p:spPr>
          </p:sp>
          <p:sp>
            <p:nvSpPr>
              <p:cNvPr name="Freeform 69" id="6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70" id="70"/>
            <p:cNvSpPr txBox="true"/>
            <p:nvPr/>
          </p:nvSpPr>
          <p:spPr>
            <a:xfrm rot="0">
              <a:off x="326607" y="563621"/>
              <a:ext cx="2461748" cy="165039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Dover trovare e scegliere una determinata comunità per partecipare ad un evento</a:t>
              </a:r>
              <a:r>
                <a:rPr lang="en-US" sz="1348" spc="13">
                  <a:solidFill>
                    <a:srgbClr val="000000"/>
                  </a:solidFill>
                  <a:latin typeface="DM Sans"/>
                </a:rPr>
                <a:t> </a:t>
              </a:r>
            </a:p>
          </p:txBody>
        </p:sp>
      </p:grpSp>
      <p:grpSp>
        <p:nvGrpSpPr>
          <p:cNvPr name="Group 71" id="71"/>
          <p:cNvGrpSpPr/>
          <p:nvPr/>
        </p:nvGrpSpPr>
        <p:grpSpPr>
          <a:xfrm rot="0">
            <a:off x="9649360" y="6090266"/>
            <a:ext cx="2392525" cy="2915778"/>
            <a:chOff x="0" y="0"/>
            <a:chExt cx="3190034" cy="3887704"/>
          </a:xfrm>
        </p:grpSpPr>
        <p:grpSp>
          <p:nvGrpSpPr>
            <p:cNvPr name="Group 72" id="72"/>
            <p:cNvGrpSpPr/>
            <p:nvPr/>
          </p:nvGrpSpPr>
          <p:grpSpPr>
            <a:xfrm rot="0">
              <a:off x="0" y="0"/>
              <a:ext cx="3190034" cy="3887704"/>
              <a:chOff x="0" y="0"/>
              <a:chExt cx="4609849" cy="5618037"/>
            </a:xfrm>
          </p:grpSpPr>
          <p:sp>
            <p:nvSpPr>
              <p:cNvPr name="Freeform 73" id="73"/>
              <p:cNvSpPr/>
              <p:nvPr/>
            </p:nvSpPr>
            <p:spPr>
              <a:xfrm flipH="false" flipV="false" rot="0">
                <a:off x="19050" y="223520"/>
                <a:ext cx="4571749" cy="5386897"/>
              </a:xfrm>
              <a:custGeom>
                <a:avLst/>
                <a:gdLst/>
                <a:ahLst/>
                <a:cxnLst/>
                <a:rect r="r" b="b" t="t" l="l"/>
                <a:pathLst>
                  <a:path h="5386897" w="4571749">
                    <a:moveTo>
                      <a:pt x="0" y="11430"/>
                    </a:moveTo>
                    <a:cubicBezTo>
                      <a:pt x="0" y="11430"/>
                      <a:pt x="2540" y="340360"/>
                      <a:pt x="2540" y="749300"/>
                    </a:cubicBezTo>
                    <a:cubicBezTo>
                      <a:pt x="2540" y="2118015"/>
                      <a:pt x="7620" y="4205797"/>
                      <a:pt x="7620" y="4466147"/>
                    </a:cubicBezTo>
                    <a:cubicBezTo>
                      <a:pt x="7620" y="4660457"/>
                      <a:pt x="16510" y="5059237"/>
                      <a:pt x="21590" y="5251007"/>
                    </a:cubicBezTo>
                    <a:lnTo>
                      <a:pt x="130810" y="5365307"/>
                    </a:lnTo>
                    <a:cubicBezTo>
                      <a:pt x="275590" y="5372928"/>
                      <a:pt x="543560" y="5386897"/>
                      <a:pt x="793750" y="5386897"/>
                    </a:cubicBezTo>
                    <a:lnTo>
                      <a:pt x="4571749" y="5386897"/>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74" id="74"/>
              <p:cNvSpPr/>
              <p:nvPr/>
            </p:nvSpPr>
            <p:spPr>
              <a:xfrm flipH="false" flipV="false" rot="0">
                <a:off x="12700" y="217170"/>
                <a:ext cx="4584449" cy="5399598"/>
              </a:xfrm>
              <a:custGeom>
                <a:avLst/>
                <a:gdLst/>
                <a:ahLst/>
                <a:cxnLst/>
                <a:rect r="r" b="b" t="t" l="l"/>
                <a:pathLst>
                  <a:path h="5399598" w="4584449">
                    <a:moveTo>
                      <a:pt x="4584449" y="5399598"/>
                    </a:moveTo>
                    <a:lnTo>
                      <a:pt x="800100" y="5399598"/>
                    </a:lnTo>
                    <a:cubicBezTo>
                      <a:pt x="547370" y="5399598"/>
                      <a:pt x="270510" y="5385628"/>
                      <a:pt x="137160" y="5378007"/>
                    </a:cubicBezTo>
                    <a:lnTo>
                      <a:pt x="134620" y="5378007"/>
                    </a:lnTo>
                    <a:lnTo>
                      <a:pt x="21590" y="5259898"/>
                    </a:lnTo>
                    <a:lnTo>
                      <a:pt x="21590" y="5257357"/>
                    </a:lnTo>
                    <a:cubicBezTo>
                      <a:pt x="16510" y="5054157"/>
                      <a:pt x="7620" y="4660457"/>
                      <a:pt x="7620" y="4472498"/>
                    </a:cubicBezTo>
                    <a:cubicBezTo>
                      <a:pt x="7620" y="4356928"/>
                      <a:pt x="6350" y="4180398"/>
                      <a:pt x="5080" y="3682556"/>
                    </a:cubicBezTo>
                    <a:cubicBezTo>
                      <a:pt x="3810" y="2576743"/>
                      <a:pt x="2540" y="1325722"/>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5399598"/>
                    </a:lnTo>
                    <a:close/>
                    <a:moveTo>
                      <a:pt x="139700" y="5365307"/>
                    </a:moveTo>
                    <a:cubicBezTo>
                      <a:pt x="273050" y="5372928"/>
                      <a:pt x="548640" y="5386898"/>
                      <a:pt x="800100" y="5386898"/>
                    </a:cubicBezTo>
                    <a:lnTo>
                      <a:pt x="4571749" y="5386898"/>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325722"/>
                      <a:pt x="16510" y="2576743"/>
                      <a:pt x="17780" y="3682556"/>
                    </a:cubicBezTo>
                    <a:cubicBezTo>
                      <a:pt x="19050" y="4180397"/>
                      <a:pt x="20320" y="4356928"/>
                      <a:pt x="20320" y="4472497"/>
                    </a:cubicBezTo>
                    <a:cubicBezTo>
                      <a:pt x="20320" y="4659187"/>
                      <a:pt x="29210" y="5050347"/>
                      <a:pt x="34290" y="5254817"/>
                    </a:cubicBezTo>
                    <a:lnTo>
                      <a:pt x="139700" y="5365307"/>
                    </a:lnTo>
                    <a:close/>
                    <a:moveTo>
                      <a:pt x="139700" y="5365307"/>
                    </a:moveTo>
                    <a:lnTo>
                      <a:pt x="133350" y="5239578"/>
                    </a:lnTo>
                    <a:lnTo>
                      <a:pt x="34290" y="5253548"/>
                    </a:lnTo>
                    <a:lnTo>
                      <a:pt x="139700" y="5365307"/>
                    </a:lnTo>
                    <a:close/>
                  </a:path>
                </a:pathLst>
              </a:custGeom>
              <a:solidFill>
                <a:srgbClr val="000000"/>
              </a:solidFill>
            </p:spPr>
          </p:sp>
          <p:sp>
            <p:nvSpPr>
              <p:cNvPr name="Freeform 75" id="7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76" id="76"/>
            <p:cNvSpPr txBox="true"/>
            <p:nvPr/>
          </p:nvSpPr>
          <p:spPr>
            <a:xfrm rot="0">
              <a:off x="326607" y="563621"/>
              <a:ext cx="2461748" cy="265885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Diversi eventi ammassati assieme, quindi post diversi all’interno di una comunità. Ciò potrebbe creare disordine o confusione.</a:t>
              </a:r>
            </a:p>
          </p:txBody>
        </p:sp>
      </p:grpSp>
      <p:grpSp>
        <p:nvGrpSpPr>
          <p:cNvPr name="Group 77" id="77"/>
          <p:cNvGrpSpPr/>
          <p:nvPr/>
        </p:nvGrpSpPr>
        <p:grpSpPr>
          <a:xfrm rot="0">
            <a:off x="12156185" y="6156689"/>
            <a:ext cx="2392525" cy="1907313"/>
            <a:chOff x="0" y="0"/>
            <a:chExt cx="3190034" cy="2543083"/>
          </a:xfrm>
        </p:grpSpPr>
        <p:grpSp>
          <p:nvGrpSpPr>
            <p:cNvPr name="Group 78" id="78"/>
            <p:cNvGrpSpPr/>
            <p:nvPr/>
          </p:nvGrpSpPr>
          <p:grpSpPr>
            <a:xfrm rot="0">
              <a:off x="0" y="0"/>
              <a:ext cx="3190034" cy="2543083"/>
              <a:chOff x="0" y="0"/>
              <a:chExt cx="4609849" cy="3674955"/>
            </a:xfrm>
          </p:grpSpPr>
          <p:sp>
            <p:nvSpPr>
              <p:cNvPr name="Freeform 79" id="79"/>
              <p:cNvSpPr/>
              <p:nvPr/>
            </p:nvSpPr>
            <p:spPr>
              <a:xfrm flipH="false" flipV="false" rot="0">
                <a:off x="19050" y="223520"/>
                <a:ext cx="4571749" cy="3443815"/>
              </a:xfrm>
              <a:custGeom>
                <a:avLst/>
                <a:gdLst/>
                <a:ahLst/>
                <a:cxnLst/>
                <a:rect r="r" b="b" t="t" l="l"/>
                <a:pathLst>
                  <a:path h="3443815" w="4571749">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571749" y="344381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80" id="80"/>
              <p:cNvSpPr/>
              <p:nvPr/>
            </p:nvSpPr>
            <p:spPr>
              <a:xfrm flipH="false" flipV="false" rot="0">
                <a:off x="12700" y="217170"/>
                <a:ext cx="4584449" cy="3456515"/>
              </a:xfrm>
              <a:custGeom>
                <a:avLst/>
                <a:gdLst/>
                <a:ahLst/>
                <a:cxnLst/>
                <a:rect r="r" b="b" t="t" l="l"/>
                <a:pathLst>
                  <a:path h="3456515" w="4584449">
                    <a:moveTo>
                      <a:pt x="4584449"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456515"/>
                    </a:lnTo>
                    <a:close/>
                    <a:moveTo>
                      <a:pt x="139700" y="3422226"/>
                    </a:moveTo>
                    <a:cubicBezTo>
                      <a:pt x="273050" y="3429845"/>
                      <a:pt x="548640" y="3443815"/>
                      <a:pt x="800100" y="3443815"/>
                    </a:cubicBezTo>
                    <a:lnTo>
                      <a:pt x="4571749" y="344381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81" id="8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82" id="82"/>
            <p:cNvSpPr txBox="true"/>
            <p:nvPr/>
          </p:nvSpPr>
          <p:spPr>
            <a:xfrm rot="0">
              <a:off x="326607" y="563621"/>
              <a:ext cx="2461748"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Funzionalità limitate e simili per essere appetibili ad un vasto pubblico</a:t>
              </a:r>
            </a:p>
          </p:txBody>
        </p:sp>
      </p:grpSp>
      <p:grpSp>
        <p:nvGrpSpPr>
          <p:cNvPr name="Group 83" id="83"/>
          <p:cNvGrpSpPr/>
          <p:nvPr/>
        </p:nvGrpSpPr>
        <p:grpSpPr>
          <a:xfrm rot="0">
            <a:off x="14663010" y="6510047"/>
            <a:ext cx="2392525" cy="1655196"/>
            <a:chOff x="0" y="0"/>
            <a:chExt cx="3190034" cy="2206928"/>
          </a:xfrm>
        </p:grpSpPr>
        <p:grpSp>
          <p:nvGrpSpPr>
            <p:cNvPr name="Group 84" id="84"/>
            <p:cNvGrpSpPr/>
            <p:nvPr/>
          </p:nvGrpSpPr>
          <p:grpSpPr>
            <a:xfrm rot="0">
              <a:off x="0" y="0"/>
              <a:ext cx="3190034" cy="2206928"/>
              <a:chOff x="0" y="0"/>
              <a:chExt cx="4609849" cy="3189185"/>
            </a:xfrm>
          </p:grpSpPr>
          <p:sp>
            <p:nvSpPr>
              <p:cNvPr name="Freeform 85" id="85"/>
              <p:cNvSpPr/>
              <p:nvPr/>
            </p:nvSpPr>
            <p:spPr>
              <a:xfrm flipH="false" flipV="false" rot="0">
                <a:off x="19050" y="223520"/>
                <a:ext cx="4571749" cy="2958045"/>
              </a:xfrm>
              <a:custGeom>
                <a:avLst/>
                <a:gdLst/>
                <a:ahLst/>
                <a:cxnLst/>
                <a:rect r="r" b="b" t="t" l="l"/>
                <a:pathLst>
                  <a:path h="2958045" w="4571749">
                    <a:moveTo>
                      <a:pt x="0" y="11430"/>
                    </a:moveTo>
                    <a:cubicBezTo>
                      <a:pt x="0" y="11430"/>
                      <a:pt x="2540" y="340360"/>
                      <a:pt x="2540" y="749300"/>
                    </a:cubicBezTo>
                    <a:cubicBezTo>
                      <a:pt x="2540" y="1169238"/>
                      <a:pt x="7620" y="1776945"/>
                      <a:pt x="7620" y="2037295"/>
                    </a:cubicBezTo>
                    <a:cubicBezTo>
                      <a:pt x="7620" y="2231605"/>
                      <a:pt x="16510" y="2630385"/>
                      <a:pt x="21590" y="2822155"/>
                    </a:cubicBezTo>
                    <a:lnTo>
                      <a:pt x="130810" y="2936455"/>
                    </a:lnTo>
                    <a:cubicBezTo>
                      <a:pt x="275590" y="2944075"/>
                      <a:pt x="543560" y="2958045"/>
                      <a:pt x="793750" y="2958045"/>
                    </a:cubicBezTo>
                    <a:lnTo>
                      <a:pt x="4571749" y="295804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86" id="86"/>
              <p:cNvSpPr/>
              <p:nvPr/>
            </p:nvSpPr>
            <p:spPr>
              <a:xfrm flipH="false" flipV="false" rot="0">
                <a:off x="12700" y="217170"/>
                <a:ext cx="4584449" cy="2970745"/>
              </a:xfrm>
              <a:custGeom>
                <a:avLst/>
                <a:gdLst/>
                <a:ahLst/>
                <a:cxnLst/>
                <a:rect r="r" b="b" t="t" l="l"/>
                <a:pathLst>
                  <a:path h="2970745" w="4584449">
                    <a:moveTo>
                      <a:pt x="4584449" y="2970745"/>
                    </a:moveTo>
                    <a:lnTo>
                      <a:pt x="800100" y="2970745"/>
                    </a:lnTo>
                    <a:cubicBezTo>
                      <a:pt x="547370" y="2970745"/>
                      <a:pt x="270510" y="2956775"/>
                      <a:pt x="137160" y="2949155"/>
                    </a:cubicBezTo>
                    <a:lnTo>
                      <a:pt x="134620" y="2949155"/>
                    </a:lnTo>
                    <a:lnTo>
                      <a:pt x="21590" y="2831045"/>
                    </a:lnTo>
                    <a:lnTo>
                      <a:pt x="21590" y="2828505"/>
                    </a:lnTo>
                    <a:cubicBezTo>
                      <a:pt x="16510" y="2625305"/>
                      <a:pt x="7620" y="2231605"/>
                      <a:pt x="7620" y="2043645"/>
                    </a:cubicBezTo>
                    <a:cubicBezTo>
                      <a:pt x="7620" y="1928075"/>
                      <a:pt x="6350" y="1751545"/>
                      <a:pt x="5080" y="1543713"/>
                    </a:cubicBezTo>
                    <a:cubicBezTo>
                      <a:pt x="3810" y="1282463"/>
                      <a:pt x="2540" y="986908"/>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2970745"/>
                    </a:lnTo>
                    <a:close/>
                    <a:moveTo>
                      <a:pt x="139700" y="2936455"/>
                    </a:moveTo>
                    <a:cubicBezTo>
                      <a:pt x="273050" y="2944075"/>
                      <a:pt x="548640" y="2958045"/>
                      <a:pt x="800100" y="2958045"/>
                    </a:cubicBezTo>
                    <a:lnTo>
                      <a:pt x="4571749" y="295804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986907"/>
                      <a:pt x="16510" y="1282463"/>
                      <a:pt x="17780" y="1543713"/>
                    </a:cubicBezTo>
                    <a:cubicBezTo>
                      <a:pt x="19050" y="1751545"/>
                      <a:pt x="20320" y="1928075"/>
                      <a:pt x="20320" y="2043645"/>
                    </a:cubicBezTo>
                    <a:cubicBezTo>
                      <a:pt x="20320" y="2230335"/>
                      <a:pt x="29210" y="2621495"/>
                      <a:pt x="34290" y="2825965"/>
                    </a:cubicBezTo>
                    <a:lnTo>
                      <a:pt x="139700" y="2936455"/>
                    </a:lnTo>
                    <a:close/>
                    <a:moveTo>
                      <a:pt x="139700" y="2936455"/>
                    </a:moveTo>
                    <a:lnTo>
                      <a:pt x="133350" y="2810725"/>
                    </a:lnTo>
                    <a:lnTo>
                      <a:pt x="34290" y="2824695"/>
                    </a:lnTo>
                    <a:lnTo>
                      <a:pt x="139700" y="2936455"/>
                    </a:lnTo>
                    <a:close/>
                  </a:path>
                </a:pathLst>
              </a:custGeom>
              <a:solidFill>
                <a:srgbClr val="000000"/>
              </a:solidFill>
            </p:spPr>
          </p:sp>
          <p:sp>
            <p:nvSpPr>
              <p:cNvPr name="Freeform 87" id="8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88" id="88"/>
            <p:cNvSpPr txBox="true"/>
            <p:nvPr/>
          </p:nvSpPr>
          <p:spPr>
            <a:xfrm rot="0">
              <a:off x="326607" y="563621"/>
              <a:ext cx="2461748" cy="97808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Scarsa ottimizzazione delle chat rispetto a sistemi specializzati</a:t>
              </a:r>
              <a:r>
                <a:rPr lang="en-US" sz="1348" spc="13">
                  <a:solidFill>
                    <a:srgbClr val="000000"/>
                  </a:solidFill>
                  <a:latin typeface="DM Sans"/>
                </a:rPr>
                <a:t> </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76611" y="3086545"/>
            <a:ext cx="3241979" cy="6197134"/>
          </a:xfrm>
          <a:custGeom>
            <a:avLst/>
            <a:gdLst/>
            <a:ahLst/>
            <a:cxnLst/>
            <a:rect r="r" b="b" t="t" l="l"/>
            <a:pathLst>
              <a:path h="6197134" w="3241979">
                <a:moveTo>
                  <a:pt x="0" y="0"/>
                </a:moveTo>
                <a:lnTo>
                  <a:pt x="3241979" y="0"/>
                </a:lnTo>
                <a:lnTo>
                  <a:pt x="3241979" y="6197133"/>
                </a:lnTo>
                <a:lnTo>
                  <a:pt x="0" y="6197133"/>
                </a:lnTo>
                <a:lnTo>
                  <a:pt x="0" y="0"/>
                </a:lnTo>
                <a:close/>
              </a:path>
            </a:pathLst>
          </a:custGeom>
          <a:blipFill>
            <a:blip r:embed="rId2"/>
            <a:stretch>
              <a:fillRect l="0" t="0" r="0" b="0"/>
            </a:stretch>
          </a:blipFill>
        </p:spPr>
      </p:sp>
      <p:sp>
        <p:nvSpPr>
          <p:cNvPr name="Freeform 3" id="3"/>
          <p:cNvSpPr/>
          <p:nvPr/>
        </p:nvSpPr>
        <p:spPr>
          <a:xfrm flipH="false" flipV="false" rot="0">
            <a:off x="14220678" y="3061166"/>
            <a:ext cx="3038622" cy="6174128"/>
          </a:xfrm>
          <a:custGeom>
            <a:avLst/>
            <a:gdLst/>
            <a:ahLst/>
            <a:cxnLst/>
            <a:rect r="r" b="b" t="t" l="l"/>
            <a:pathLst>
              <a:path h="6174128" w="3038622">
                <a:moveTo>
                  <a:pt x="0" y="0"/>
                </a:moveTo>
                <a:lnTo>
                  <a:pt x="3038622" y="0"/>
                </a:lnTo>
                <a:lnTo>
                  <a:pt x="3038622" y="6174128"/>
                </a:lnTo>
                <a:lnTo>
                  <a:pt x="0" y="6174128"/>
                </a:lnTo>
                <a:lnTo>
                  <a:pt x="0" y="0"/>
                </a:lnTo>
                <a:close/>
              </a:path>
            </a:pathLst>
          </a:custGeom>
          <a:blipFill>
            <a:blip r:embed="rId3"/>
            <a:stretch>
              <a:fillRect l="0" t="0" r="0" b="0"/>
            </a:stretch>
          </a:blipFill>
        </p:spPr>
      </p:sp>
      <p:sp>
        <p:nvSpPr>
          <p:cNvPr name="TextBox 4" id="4"/>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5" id="5"/>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6" id="6"/>
          <p:cNvGrpSpPr/>
          <p:nvPr/>
        </p:nvGrpSpPr>
        <p:grpSpPr>
          <a:xfrm rot="0">
            <a:off x="395220" y="2958513"/>
            <a:ext cx="9656250" cy="6067912"/>
            <a:chOff x="0" y="0"/>
            <a:chExt cx="12874999" cy="8090550"/>
          </a:xfrm>
        </p:grpSpPr>
        <p:sp>
          <p:nvSpPr>
            <p:cNvPr name="TextBox 7" id="7"/>
            <p:cNvSpPr txBox="true"/>
            <p:nvPr/>
          </p:nvSpPr>
          <p:spPr>
            <a:xfrm rot="0">
              <a:off x="0" y="65687"/>
              <a:ext cx="12874999"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Telegram e Instagram</a:t>
              </a:r>
            </a:p>
          </p:txBody>
        </p:sp>
        <p:sp>
          <p:nvSpPr>
            <p:cNvPr name="TextBox 8" id="8"/>
            <p:cNvSpPr txBox="true"/>
            <p:nvPr/>
          </p:nvSpPr>
          <p:spPr>
            <a:xfrm rot="0">
              <a:off x="0" y="1850589"/>
              <a:ext cx="12874999" cy="6245572"/>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 Nello Specifico si è notato l’uso massiccio di Telegram per gestire la comunicazione diretta tra o utenti o di gruppo. Whatsapp è stata rilevata come piattaforma alternativa utilizzate allo stesso scopo. </a:t>
              </a:r>
              <a:r>
                <a:rPr lang="en-US" sz="2499" spc="24">
                  <a:solidFill>
                    <a:srgbClr val="000000"/>
                  </a:solidFill>
                  <a:latin typeface="DM Sans"/>
                </a:rPr>
                <a:t>Queste piattaforme offrono un vasto set di funzionalità per la comunicazione tra utenti in cloud tramite messagistica istantanea diretta e di gruppo. Tra queste una certa facilità di utilizzo, la possibilità di inviare contenuti di tutti i tipi come immagini, video, GIF e funzionalità extra di sincronizzazione e sicurezza. </a:t>
              </a:r>
            </a:p>
            <a:p>
              <a:pPr marL="0" indent="0" lvl="0">
                <a:lnSpc>
                  <a:spcPts val="3750"/>
                </a:lnSpc>
              </a:pPr>
            </a:p>
          </p:txBody>
        </p:sp>
      </p:grpSp>
      <p:grpSp>
        <p:nvGrpSpPr>
          <p:cNvPr name="Group 9" id="9"/>
          <p:cNvGrpSpPr/>
          <p:nvPr/>
        </p:nvGrpSpPr>
        <p:grpSpPr>
          <a:xfrm rot="0">
            <a:off x="10276611" y="2414984"/>
            <a:ext cx="2973352" cy="512511"/>
            <a:chOff x="0" y="0"/>
            <a:chExt cx="3964469" cy="683349"/>
          </a:xfrm>
        </p:grpSpPr>
        <p:sp>
          <p:nvSpPr>
            <p:cNvPr name="AutoShape 10" id="10"/>
            <p:cNvSpPr/>
            <p:nvPr/>
          </p:nvSpPr>
          <p:spPr>
            <a:xfrm rot="0">
              <a:off x="0" y="0"/>
              <a:ext cx="3964469" cy="683349"/>
            </a:xfrm>
            <a:prstGeom prst="rect">
              <a:avLst/>
            </a:prstGeom>
            <a:solidFill>
              <a:srgbClr val="FFE500"/>
            </a:solidFill>
          </p:spPr>
        </p:sp>
        <p:sp>
          <p:nvSpPr>
            <p:cNvPr name="TextBox 11" id="11"/>
            <p:cNvSpPr txBox="true"/>
            <p:nvPr/>
          </p:nvSpPr>
          <p:spPr>
            <a:xfrm rot="0">
              <a:off x="281397" y="98458"/>
              <a:ext cx="340167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Schermata Telegram</a:t>
              </a:r>
            </a:p>
          </p:txBody>
        </p:sp>
      </p:grpSp>
      <p:grpSp>
        <p:nvGrpSpPr>
          <p:cNvPr name="Group 12" id="12"/>
          <p:cNvGrpSpPr/>
          <p:nvPr/>
        </p:nvGrpSpPr>
        <p:grpSpPr>
          <a:xfrm rot="0">
            <a:off x="14220678" y="2255566"/>
            <a:ext cx="3038622" cy="512511"/>
            <a:chOff x="0" y="0"/>
            <a:chExt cx="4051496" cy="683349"/>
          </a:xfrm>
        </p:grpSpPr>
        <p:sp>
          <p:nvSpPr>
            <p:cNvPr name="AutoShape 13" id="13"/>
            <p:cNvSpPr/>
            <p:nvPr/>
          </p:nvSpPr>
          <p:spPr>
            <a:xfrm rot="0">
              <a:off x="0" y="0"/>
              <a:ext cx="4051496" cy="683349"/>
            </a:xfrm>
            <a:prstGeom prst="rect">
              <a:avLst/>
            </a:prstGeom>
            <a:solidFill>
              <a:srgbClr val="FFE500"/>
            </a:solidFill>
          </p:spPr>
        </p:sp>
        <p:sp>
          <p:nvSpPr>
            <p:cNvPr name="TextBox 14" id="14"/>
            <p:cNvSpPr txBox="true"/>
            <p:nvPr/>
          </p:nvSpPr>
          <p:spPr>
            <a:xfrm rot="0">
              <a:off x="287574" y="98458"/>
              <a:ext cx="3476347"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Schermata Instagram</a:t>
              </a:r>
            </a:p>
          </p:txBody>
        </p:sp>
      </p:gr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761795"/>
            <a:ext cx="7903328" cy="5496505"/>
            <a:chOff x="0" y="0"/>
            <a:chExt cx="48989738" cy="34070754"/>
          </a:xfrm>
        </p:grpSpPr>
        <p:sp>
          <p:nvSpPr>
            <p:cNvPr name="Freeform 3" id="3"/>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4" id="4"/>
          <p:cNvGrpSpPr/>
          <p:nvPr/>
        </p:nvGrpSpPr>
        <p:grpSpPr>
          <a:xfrm rot="0">
            <a:off x="9355972" y="3761795"/>
            <a:ext cx="7903328" cy="5496505"/>
            <a:chOff x="0" y="0"/>
            <a:chExt cx="48989738" cy="34070754"/>
          </a:xfrm>
        </p:grpSpPr>
        <p:sp>
          <p:nvSpPr>
            <p:cNvPr name="Freeform 5" id="5"/>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6" id="6"/>
          <p:cNvGrpSpPr/>
          <p:nvPr/>
        </p:nvGrpSpPr>
        <p:grpSpPr>
          <a:xfrm rot="0">
            <a:off x="1028700" y="1229374"/>
            <a:ext cx="9816923" cy="1714368"/>
            <a:chOff x="0" y="0"/>
            <a:chExt cx="13089230" cy="2285823"/>
          </a:xfrm>
        </p:grpSpPr>
        <p:sp>
          <p:nvSpPr>
            <p:cNvPr name="TextBox 7" id="7"/>
            <p:cNvSpPr txBox="true"/>
            <p:nvPr/>
          </p:nvSpPr>
          <p:spPr>
            <a:xfrm rot="0">
              <a:off x="0" y="57150"/>
              <a:ext cx="13089230" cy="1345146"/>
            </a:xfrm>
            <a:prstGeom prst="rect">
              <a:avLst/>
            </a:prstGeom>
          </p:spPr>
          <p:txBody>
            <a:bodyPr anchor="t" rtlCol="false" tIns="0" lIns="0" bIns="0" rIns="0">
              <a:spAutoFit/>
            </a:bodyPr>
            <a:lstStyle/>
            <a:p>
              <a:pPr marL="0" indent="0" lvl="0">
                <a:lnSpc>
                  <a:spcPts val="7635"/>
                </a:lnSpc>
              </a:pPr>
              <a:r>
                <a:rPr lang="en-US" sz="6941">
                  <a:solidFill>
                    <a:srgbClr val="000000"/>
                  </a:solidFill>
                  <a:latin typeface="DM Sans Bold"/>
                </a:rPr>
                <a:t>Analisi</a:t>
              </a:r>
            </a:p>
          </p:txBody>
        </p:sp>
        <p:sp>
          <p:nvSpPr>
            <p:cNvPr name="TextBox 8" id="8"/>
            <p:cNvSpPr txBox="true"/>
            <p:nvPr/>
          </p:nvSpPr>
          <p:spPr>
            <a:xfrm rot="0">
              <a:off x="0" y="1699624"/>
              <a:ext cx="13089230" cy="375489"/>
            </a:xfrm>
            <a:prstGeom prst="rect">
              <a:avLst/>
            </a:prstGeom>
          </p:spPr>
          <p:txBody>
            <a:bodyPr anchor="t" rtlCol="false" tIns="0" lIns="0" bIns="0" rIns="0">
              <a:spAutoFit/>
            </a:bodyPr>
            <a:lstStyle/>
            <a:p>
              <a:pPr>
                <a:lnSpc>
                  <a:spcPts val="2409"/>
                </a:lnSpc>
              </a:pPr>
            </a:p>
          </p:txBody>
        </p:sp>
      </p:grpSp>
      <p:grpSp>
        <p:nvGrpSpPr>
          <p:cNvPr name="Group 9" id="9"/>
          <p:cNvGrpSpPr/>
          <p:nvPr/>
        </p:nvGrpSpPr>
        <p:grpSpPr>
          <a:xfrm rot="0">
            <a:off x="1028700" y="3100307"/>
            <a:ext cx="2324282" cy="512511"/>
            <a:chOff x="0" y="0"/>
            <a:chExt cx="3099043" cy="683349"/>
          </a:xfrm>
        </p:grpSpPr>
        <p:sp>
          <p:nvSpPr>
            <p:cNvPr name="AutoShape 10" id="10"/>
            <p:cNvSpPr/>
            <p:nvPr/>
          </p:nvSpPr>
          <p:spPr>
            <a:xfrm rot="0">
              <a:off x="0" y="0"/>
              <a:ext cx="3099043" cy="683349"/>
            </a:xfrm>
            <a:prstGeom prst="rect">
              <a:avLst/>
            </a:prstGeom>
            <a:solidFill>
              <a:srgbClr val="FFE500"/>
            </a:solidFill>
          </p:spPr>
        </p:sp>
        <p:sp>
          <p:nvSpPr>
            <p:cNvPr name="TextBox 11" id="11"/>
            <p:cNvSpPr txBox="true"/>
            <p:nvPr/>
          </p:nvSpPr>
          <p:spPr>
            <a:xfrm rot="0">
              <a:off x="219970" y="98458"/>
              <a:ext cx="265910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Punti di forza</a:t>
              </a:r>
            </a:p>
          </p:txBody>
        </p:sp>
      </p:grpSp>
      <p:grpSp>
        <p:nvGrpSpPr>
          <p:cNvPr name="Group 12" id="12"/>
          <p:cNvGrpSpPr/>
          <p:nvPr/>
        </p:nvGrpSpPr>
        <p:grpSpPr>
          <a:xfrm rot="0">
            <a:off x="9355972" y="3096512"/>
            <a:ext cx="2662538" cy="512511"/>
            <a:chOff x="0" y="0"/>
            <a:chExt cx="3550051" cy="683349"/>
          </a:xfrm>
        </p:grpSpPr>
        <p:sp>
          <p:nvSpPr>
            <p:cNvPr name="AutoShape 13" id="13"/>
            <p:cNvSpPr/>
            <p:nvPr/>
          </p:nvSpPr>
          <p:spPr>
            <a:xfrm rot="0">
              <a:off x="0" y="0"/>
              <a:ext cx="3550051" cy="683349"/>
            </a:xfrm>
            <a:prstGeom prst="rect">
              <a:avLst/>
            </a:prstGeom>
            <a:solidFill>
              <a:srgbClr val="FFE500"/>
            </a:solidFill>
          </p:spPr>
        </p:sp>
        <p:sp>
          <p:nvSpPr>
            <p:cNvPr name="TextBox 14" id="14"/>
            <p:cNvSpPr txBox="true"/>
            <p:nvPr/>
          </p:nvSpPr>
          <p:spPr>
            <a:xfrm rot="0">
              <a:off x="251982" y="98458"/>
              <a:ext cx="3046087"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Punti di debolezza</a:t>
              </a:r>
            </a:p>
          </p:txBody>
        </p:sp>
      </p:grpSp>
      <p:sp>
        <p:nvSpPr>
          <p:cNvPr name="TextBox 15" id="15"/>
          <p:cNvSpPr txBox="true"/>
          <p:nvPr/>
        </p:nvSpPr>
        <p:spPr>
          <a:xfrm rot="0">
            <a:off x="735539" y="66675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TextBox 16" id="16"/>
          <p:cNvSpPr txBox="true"/>
          <p:nvPr/>
        </p:nvSpPr>
        <p:spPr>
          <a:xfrm rot="0">
            <a:off x="13557687" y="66675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grpSp>
        <p:nvGrpSpPr>
          <p:cNvPr name="Group 17" id="17"/>
          <p:cNvGrpSpPr/>
          <p:nvPr/>
        </p:nvGrpSpPr>
        <p:grpSpPr>
          <a:xfrm rot="0">
            <a:off x="1505798" y="3930837"/>
            <a:ext cx="2392525" cy="1655196"/>
            <a:chOff x="0" y="0"/>
            <a:chExt cx="3190034" cy="2206928"/>
          </a:xfrm>
        </p:grpSpPr>
        <p:grpSp>
          <p:nvGrpSpPr>
            <p:cNvPr name="Group 18" id="18"/>
            <p:cNvGrpSpPr/>
            <p:nvPr/>
          </p:nvGrpSpPr>
          <p:grpSpPr>
            <a:xfrm rot="0">
              <a:off x="0" y="0"/>
              <a:ext cx="3190034" cy="2206928"/>
              <a:chOff x="0" y="0"/>
              <a:chExt cx="4609849" cy="3189185"/>
            </a:xfrm>
          </p:grpSpPr>
          <p:sp>
            <p:nvSpPr>
              <p:cNvPr name="Freeform 19" id="19"/>
              <p:cNvSpPr/>
              <p:nvPr/>
            </p:nvSpPr>
            <p:spPr>
              <a:xfrm flipH="false" flipV="false" rot="0">
                <a:off x="19050" y="223520"/>
                <a:ext cx="4571749" cy="2958045"/>
              </a:xfrm>
              <a:custGeom>
                <a:avLst/>
                <a:gdLst/>
                <a:ahLst/>
                <a:cxnLst/>
                <a:rect r="r" b="b" t="t" l="l"/>
                <a:pathLst>
                  <a:path h="2958045" w="4571749">
                    <a:moveTo>
                      <a:pt x="0" y="11430"/>
                    </a:moveTo>
                    <a:cubicBezTo>
                      <a:pt x="0" y="11430"/>
                      <a:pt x="2540" y="340360"/>
                      <a:pt x="2540" y="749300"/>
                    </a:cubicBezTo>
                    <a:cubicBezTo>
                      <a:pt x="2540" y="1169238"/>
                      <a:pt x="7620" y="1776945"/>
                      <a:pt x="7620" y="2037295"/>
                    </a:cubicBezTo>
                    <a:cubicBezTo>
                      <a:pt x="7620" y="2231605"/>
                      <a:pt x="16510" y="2630385"/>
                      <a:pt x="21590" y="2822155"/>
                    </a:cubicBezTo>
                    <a:lnTo>
                      <a:pt x="130810" y="2936455"/>
                    </a:lnTo>
                    <a:cubicBezTo>
                      <a:pt x="275590" y="2944075"/>
                      <a:pt x="543560" y="2958045"/>
                      <a:pt x="793750" y="2958045"/>
                    </a:cubicBezTo>
                    <a:lnTo>
                      <a:pt x="4571749" y="295804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20" id="20"/>
              <p:cNvSpPr/>
              <p:nvPr/>
            </p:nvSpPr>
            <p:spPr>
              <a:xfrm flipH="false" flipV="false" rot="0">
                <a:off x="12700" y="217170"/>
                <a:ext cx="4584449" cy="2970745"/>
              </a:xfrm>
              <a:custGeom>
                <a:avLst/>
                <a:gdLst/>
                <a:ahLst/>
                <a:cxnLst/>
                <a:rect r="r" b="b" t="t" l="l"/>
                <a:pathLst>
                  <a:path h="2970745" w="4584449">
                    <a:moveTo>
                      <a:pt x="4584449" y="2970745"/>
                    </a:moveTo>
                    <a:lnTo>
                      <a:pt x="800100" y="2970745"/>
                    </a:lnTo>
                    <a:cubicBezTo>
                      <a:pt x="547370" y="2970745"/>
                      <a:pt x="270510" y="2956775"/>
                      <a:pt x="137160" y="2949155"/>
                    </a:cubicBezTo>
                    <a:lnTo>
                      <a:pt x="134620" y="2949155"/>
                    </a:lnTo>
                    <a:lnTo>
                      <a:pt x="21590" y="2831045"/>
                    </a:lnTo>
                    <a:lnTo>
                      <a:pt x="21590" y="2828505"/>
                    </a:lnTo>
                    <a:cubicBezTo>
                      <a:pt x="16510" y="2625305"/>
                      <a:pt x="7620" y="2231605"/>
                      <a:pt x="7620" y="2043645"/>
                    </a:cubicBezTo>
                    <a:cubicBezTo>
                      <a:pt x="7620" y="1928075"/>
                      <a:pt x="6350" y="1751545"/>
                      <a:pt x="5080" y="1543713"/>
                    </a:cubicBezTo>
                    <a:cubicBezTo>
                      <a:pt x="3810" y="1282463"/>
                      <a:pt x="2540" y="986908"/>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2970745"/>
                    </a:lnTo>
                    <a:close/>
                    <a:moveTo>
                      <a:pt x="139700" y="2936455"/>
                    </a:moveTo>
                    <a:cubicBezTo>
                      <a:pt x="273050" y="2944075"/>
                      <a:pt x="548640" y="2958045"/>
                      <a:pt x="800100" y="2958045"/>
                    </a:cubicBezTo>
                    <a:lnTo>
                      <a:pt x="4571749" y="295804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986907"/>
                      <a:pt x="16510" y="1282463"/>
                      <a:pt x="17780" y="1543713"/>
                    </a:cubicBezTo>
                    <a:cubicBezTo>
                      <a:pt x="19050" y="1751545"/>
                      <a:pt x="20320" y="1928075"/>
                      <a:pt x="20320" y="2043645"/>
                    </a:cubicBezTo>
                    <a:cubicBezTo>
                      <a:pt x="20320" y="2230335"/>
                      <a:pt x="29210" y="2621495"/>
                      <a:pt x="34290" y="2825965"/>
                    </a:cubicBezTo>
                    <a:lnTo>
                      <a:pt x="139700" y="2936455"/>
                    </a:lnTo>
                    <a:close/>
                    <a:moveTo>
                      <a:pt x="139700" y="2936455"/>
                    </a:moveTo>
                    <a:lnTo>
                      <a:pt x="133350" y="2810725"/>
                    </a:lnTo>
                    <a:lnTo>
                      <a:pt x="34290" y="2824695"/>
                    </a:lnTo>
                    <a:lnTo>
                      <a:pt x="139700" y="2936455"/>
                    </a:lnTo>
                    <a:close/>
                  </a:path>
                </a:pathLst>
              </a:custGeom>
              <a:solidFill>
                <a:srgbClr val="000000"/>
              </a:solidFill>
            </p:spPr>
          </p:sp>
          <p:sp>
            <p:nvSpPr>
              <p:cNvPr name="Freeform 21" id="2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2" id="22"/>
            <p:cNvSpPr txBox="true"/>
            <p:nvPr/>
          </p:nvSpPr>
          <p:spPr>
            <a:xfrm rot="0">
              <a:off x="326607" y="563621"/>
              <a:ext cx="2461748" cy="97808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Comunicazione diretta tra utenti semplice e veloce</a:t>
              </a:r>
              <a:r>
                <a:rPr lang="en-US" sz="1348" spc="13">
                  <a:solidFill>
                    <a:srgbClr val="000000"/>
                  </a:solidFill>
                  <a:latin typeface="DM Sans"/>
                </a:rPr>
                <a:t> </a:t>
              </a:r>
            </a:p>
          </p:txBody>
        </p:sp>
      </p:grpSp>
      <p:grpSp>
        <p:nvGrpSpPr>
          <p:cNvPr name="Group 23" id="23"/>
          <p:cNvGrpSpPr/>
          <p:nvPr/>
        </p:nvGrpSpPr>
        <p:grpSpPr>
          <a:xfrm rot="0">
            <a:off x="4249163" y="3952979"/>
            <a:ext cx="2157292" cy="1655196"/>
            <a:chOff x="0" y="0"/>
            <a:chExt cx="2876389" cy="2206928"/>
          </a:xfrm>
        </p:grpSpPr>
        <p:grpSp>
          <p:nvGrpSpPr>
            <p:cNvPr name="Group 24" id="24"/>
            <p:cNvGrpSpPr/>
            <p:nvPr/>
          </p:nvGrpSpPr>
          <p:grpSpPr>
            <a:xfrm rot="0">
              <a:off x="0" y="0"/>
              <a:ext cx="2876389" cy="2206928"/>
              <a:chOff x="0" y="0"/>
              <a:chExt cx="4156608" cy="3189185"/>
            </a:xfrm>
          </p:grpSpPr>
          <p:sp>
            <p:nvSpPr>
              <p:cNvPr name="Freeform 25" id="25"/>
              <p:cNvSpPr/>
              <p:nvPr/>
            </p:nvSpPr>
            <p:spPr>
              <a:xfrm flipH="false" flipV="false" rot="0">
                <a:off x="19050" y="223520"/>
                <a:ext cx="4118508" cy="2958045"/>
              </a:xfrm>
              <a:custGeom>
                <a:avLst/>
                <a:gdLst/>
                <a:ahLst/>
                <a:cxnLst/>
                <a:rect r="r" b="b" t="t" l="l"/>
                <a:pathLst>
                  <a:path h="2958045" w="4118508">
                    <a:moveTo>
                      <a:pt x="0" y="11430"/>
                    </a:moveTo>
                    <a:cubicBezTo>
                      <a:pt x="0" y="11430"/>
                      <a:pt x="2540" y="340360"/>
                      <a:pt x="2540" y="749300"/>
                    </a:cubicBezTo>
                    <a:cubicBezTo>
                      <a:pt x="2540" y="1169238"/>
                      <a:pt x="7620" y="1776945"/>
                      <a:pt x="7620" y="2037295"/>
                    </a:cubicBezTo>
                    <a:cubicBezTo>
                      <a:pt x="7620" y="2231605"/>
                      <a:pt x="16510" y="2630385"/>
                      <a:pt x="21590" y="2822155"/>
                    </a:cubicBezTo>
                    <a:lnTo>
                      <a:pt x="130810" y="2936455"/>
                    </a:lnTo>
                    <a:cubicBezTo>
                      <a:pt x="275590" y="2944075"/>
                      <a:pt x="543560" y="2958045"/>
                      <a:pt x="793750" y="2958045"/>
                    </a:cubicBezTo>
                    <a:lnTo>
                      <a:pt x="4118508" y="2958045"/>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26" id="26"/>
              <p:cNvSpPr/>
              <p:nvPr/>
            </p:nvSpPr>
            <p:spPr>
              <a:xfrm flipH="false" flipV="false" rot="0">
                <a:off x="12700" y="217170"/>
                <a:ext cx="4131208" cy="2970745"/>
              </a:xfrm>
              <a:custGeom>
                <a:avLst/>
                <a:gdLst/>
                <a:ahLst/>
                <a:cxnLst/>
                <a:rect r="r" b="b" t="t" l="l"/>
                <a:pathLst>
                  <a:path h="2970745" w="4131208">
                    <a:moveTo>
                      <a:pt x="4131208" y="2970745"/>
                    </a:moveTo>
                    <a:lnTo>
                      <a:pt x="800100" y="2970745"/>
                    </a:lnTo>
                    <a:cubicBezTo>
                      <a:pt x="547370" y="2970745"/>
                      <a:pt x="270510" y="2956775"/>
                      <a:pt x="137160" y="2949155"/>
                    </a:cubicBezTo>
                    <a:lnTo>
                      <a:pt x="134620" y="2949155"/>
                    </a:lnTo>
                    <a:lnTo>
                      <a:pt x="21590" y="2831045"/>
                    </a:lnTo>
                    <a:lnTo>
                      <a:pt x="21590" y="2828505"/>
                    </a:lnTo>
                    <a:cubicBezTo>
                      <a:pt x="16510" y="2625305"/>
                      <a:pt x="7620" y="2231605"/>
                      <a:pt x="7620" y="2043645"/>
                    </a:cubicBezTo>
                    <a:cubicBezTo>
                      <a:pt x="7620" y="1928075"/>
                      <a:pt x="6350" y="1751545"/>
                      <a:pt x="5080" y="1543713"/>
                    </a:cubicBezTo>
                    <a:cubicBezTo>
                      <a:pt x="3810" y="1282463"/>
                      <a:pt x="2540" y="986908"/>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2970745"/>
                    </a:lnTo>
                    <a:close/>
                    <a:moveTo>
                      <a:pt x="139700" y="2936455"/>
                    </a:moveTo>
                    <a:cubicBezTo>
                      <a:pt x="273050" y="2944075"/>
                      <a:pt x="548640" y="2958045"/>
                      <a:pt x="800100" y="2958045"/>
                    </a:cubicBezTo>
                    <a:lnTo>
                      <a:pt x="4118508" y="295804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986907"/>
                      <a:pt x="16510" y="1282463"/>
                      <a:pt x="17780" y="1543713"/>
                    </a:cubicBezTo>
                    <a:cubicBezTo>
                      <a:pt x="19050" y="1751545"/>
                      <a:pt x="20320" y="1928075"/>
                      <a:pt x="20320" y="2043645"/>
                    </a:cubicBezTo>
                    <a:cubicBezTo>
                      <a:pt x="20320" y="2230335"/>
                      <a:pt x="29210" y="2621495"/>
                      <a:pt x="34290" y="2825965"/>
                    </a:cubicBezTo>
                    <a:lnTo>
                      <a:pt x="139700" y="2936455"/>
                    </a:lnTo>
                    <a:close/>
                    <a:moveTo>
                      <a:pt x="139700" y="2936455"/>
                    </a:moveTo>
                    <a:lnTo>
                      <a:pt x="133350" y="2810725"/>
                    </a:lnTo>
                    <a:lnTo>
                      <a:pt x="34290" y="2824695"/>
                    </a:lnTo>
                    <a:lnTo>
                      <a:pt x="139700" y="2936455"/>
                    </a:lnTo>
                    <a:close/>
                  </a:path>
                </a:pathLst>
              </a:custGeom>
              <a:solidFill>
                <a:srgbClr val="000000"/>
              </a:solidFill>
            </p:spPr>
          </p:sp>
          <p:sp>
            <p:nvSpPr>
              <p:cNvPr name="Freeform 27" id="2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8" id="28"/>
            <p:cNvSpPr txBox="true"/>
            <p:nvPr/>
          </p:nvSpPr>
          <p:spPr>
            <a:xfrm rot="0">
              <a:off x="294495" y="563621"/>
              <a:ext cx="2219709" cy="97808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Supporto alla comunicazione in gruppo degli utenti</a:t>
              </a:r>
              <a:r>
                <a:rPr lang="en-US" sz="1348" spc="13">
                  <a:solidFill>
                    <a:srgbClr val="000000"/>
                  </a:solidFill>
                  <a:latin typeface="DM Sans"/>
                </a:rPr>
                <a:t> </a:t>
              </a:r>
            </a:p>
          </p:txBody>
        </p:sp>
      </p:grpSp>
      <p:grpSp>
        <p:nvGrpSpPr>
          <p:cNvPr name="Group 29" id="29"/>
          <p:cNvGrpSpPr/>
          <p:nvPr/>
        </p:nvGrpSpPr>
        <p:grpSpPr>
          <a:xfrm rot="0">
            <a:off x="4249163" y="5874875"/>
            <a:ext cx="2157292" cy="2159429"/>
            <a:chOff x="0" y="0"/>
            <a:chExt cx="2876389" cy="2879238"/>
          </a:xfrm>
        </p:grpSpPr>
        <p:grpSp>
          <p:nvGrpSpPr>
            <p:cNvPr name="Group 30" id="30"/>
            <p:cNvGrpSpPr/>
            <p:nvPr/>
          </p:nvGrpSpPr>
          <p:grpSpPr>
            <a:xfrm rot="0">
              <a:off x="0" y="0"/>
              <a:ext cx="2876389" cy="2879238"/>
              <a:chOff x="0" y="0"/>
              <a:chExt cx="4156608" cy="4160726"/>
            </a:xfrm>
          </p:grpSpPr>
          <p:sp>
            <p:nvSpPr>
              <p:cNvPr name="Freeform 31" id="31"/>
              <p:cNvSpPr/>
              <p:nvPr/>
            </p:nvSpPr>
            <p:spPr>
              <a:xfrm flipH="false" flipV="false" rot="0">
                <a:off x="19050" y="223520"/>
                <a:ext cx="4118508" cy="3929586"/>
              </a:xfrm>
              <a:custGeom>
                <a:avLst/>
                <a:gdLst/>
                <a:ahLst/>
                <a:cxnLst/>
                <a:rect r="r" b="b" t="t" l="l"/>
                <a:pathLst>
                  <a:path h="3929586" w="4118508">
                    <a:moveTo>
                      <a:pt x="0" y="11430"/>
                    </a:moveTo>
                    <a:cubicBezTo>
                      <a:pt x="0" y="11430"/>
                      <a:pt x="2540" y="340360"/>
                      <a:pt x="2540" y="749300"/>
                    </a:cubicBezTo>
                    <a:cubicBezTo>
                      <a:pt x="2540" y="1548749"/>
                      <a:pt x="7620" y="2748486"/>
                      <a:pt x="7620" y="3008836"/>
                    </a:cubicBezTo>
                    <a:cubicBezTo>
                      <a:pt x="7620" y="3203146"/>
                      <a:pt x="16510" y="3601926"/>
                      <a:pt x="21590" y="3793696"/>
                    </a:cubicBezTo>
                    <a:lnTo>
                      <a:pt x="130810" y="3907996"/>
                    </a:lnTo>
                    <a:cubicBezTo>
                      <a:pt x="275590" y="3915616"/>
                      <a:pt x="543560" y="3929586"/>
                      <a:pt x="793750" y="3929586"/>
                    </a:cubicBezTo>
                    <a:lnTo>
                      <a:pt x="4118508" y="3929586"/>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32" id="32"/>
              <p:cNvSpPr/>
              <p:nvPr/>
            </p:nvSpPr>
            <p:spPr>
              <a:xfrm flipH="false" flipV="false" rot="0">
                <a:off x="12700" y="217170"/>
                <a:ext cx="4131208" cy="3942286"/>
              </a:xfrm>
              <a:custGeom>
                <a:avLst/>
                <a:gdLst/>
                <a:ahLst/>
                <a:cxnLst/>
                <a:rect r="r" b="b" t="t" l="l"/>
                <a:pathLst>
                  <a:path h="3942286" w="4131208">
                    <a:moveTo>
                      <a:pt x="4131208" y="3942286"/>
                    </a:moveTo>
                    <a:lnTo>
                      <a:pt x="800100" y="3942286"/>
                    </a:lnTo>
                    <a:cubicBezTo>
                      <a:pt x="547370" y="3942286"/>
                      <a:pt x="270510" y="3928316"/>
                      <a:pt x="137160" y="3920696"/>
                    </a:cubicBezTo>
                    <a:lnTo>
                      <a:pt x="134620" y="3920696"/>
                    </a:lnTo>
                    <a:lnTo>
                      <a:pt x="21590" y="3802586"/>
                    </a:lnTo>
                    <a:lnTo>
                      <a:pt x="21590" y="3800046"/>
                    </a:lnTo>
                    <a:cubicBezTo>
                      <a:pt x="16510" y="3596846"/>
                      <a:pt x="7620" y="3203146"/>
                      <a:pt x="7620" y="3015186"/>
                    </a:cubicBezTo>
                    <a:cubicBezTo>
                      <a:pt x="7620" y="2899616"/>
                      <a:pt x="6350" y="2723086"/>
                      <a:pt x="5080" y="2399250"/>
                    </a:cubicBezTo>
                    <a:cubicBezTo>
                      <a:pt x="3810" y="1800175"/>
                      <a:pt x="2540" y="1122434"/>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3942286"/>
                    </a:lnTo>
                    <a:close/>
                    <a:moveTo>
                      <a:pt x="139700" y="3907996"/>
                    </a:moveTo>
                    <a:cubicBezTo>
                      <a:pt x="273050" y="3915616"/>
                      <a:pt x="548640" y="3929586"/>
                      <a:pt x="800100" y="3929586"/>
                    </a:cubicBezTo>
                    <a:lnTo>
                      <a:pt x="4118508" y="3929586"/>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1122433"/>
                      <a:pt x="16510" y="1800175"/>
                      <a:pt x="17780" y="2399250"/>
                    </a:cubicBezTo>
                    <a:cubicBezTo>
                      <a:pt x="19050" y="2723086"/>
                      <a:pt x="20320" y="2899616"/>
                      <a:pt x="20320" y="3015186"/>
                    </a:cubicBezTo>
                    <a:cubicBezTo>
                      <a:pt x="20320" y="3201876"/>
                      <a:pt x="29210" y="3593036"/>
                      <a:pt x="34290" y="3797506"/>
                    </a:cubicBezTo>
                    <a:lnTo>
                      <a:pt x="139700" y="3907996"/>
                    </a:lnTo>
                    <a:close/>
                    <a:moveTo>
                      <a:pt x="139700" y="3907996"/>
                    </a:moveTo>
                    <a:lnTo>
                      <a:pt x="133350" y="3782266"/>
                    </a:lnTo>
                    <a:lnTo>
                      <a:pt x="34290" y="3796236"/>
                    </a:lnTo>
                    <a:lnTo>
                      <a:pt x="139700" y="3907996"/>
                    </a:lnTo>
                    <a:close/>
                  </a:path>
                </a:pathLst>
              </a:custGeom>
              <a:solidFill>
                <a:srgbClr val="000000"/>
              </a:solidFill>
            </p:spPr>
          </p:sp>
          <p:sp>
            <p:nvSpPr>
              <p:cNvPr name="Freeform 33" id="33"/>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34" id="34"/>
            <p:cNvSpPr txBox="true"/>
            <p:nvPr/>
          </p:nvSpPr>
          <p:spPr>
            <a:xfrm rot="0">
              <a:off x="294495" y="563621"/>
              <a:ext cx="2219709" cy="165039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Supporto a funzionalità avanzate di messaggistica istantanea</a:t>
              </a:r>
              <a:r>
                <a:rPr lang="en-US" sz="1348" spc="13">
                  <a:solidFill>
                    <a:srgbClr val="000000"/>
                  </a:solidFill>
                  <a:latin typeface="DM Sans"/>
                </a:rPr>
                <a:t> </a:t>
              </a:r>
            </a:p>
          </p:txBody>
        </p:sp>
      </p:grpSp>
      <p:grpSp>
        <p:nvGrpSpPr>
          <p:cNvPr name="Group 35" id="35"/>
          <p:cNvGrpSpPr/>
          <p:nvPr/>
        </p:nvGrpSpPr>
        <p:grpSpPr>
          <a:xfrm rot="0">
            <a:off x="1623415" y="6005845"/>
            <a:ext cx="2157292" cy="1655196"/>
            <a:chOff x="0" y="0"/>
            <a:chExt cx="2876389" cy="2206928"/>
          </a:xfrm>
        </p:grpSpPr>
        <p:grpSp>
          <p:nvGrpSpPr>
            <p:cNvPr name="Group 36" id="36"/>
            <p:cNvGrpSpPr/>
            <p:nvPr/>
          </p:nvGrpSpPr>
          <p:grpSpPr>
            <a:xfrm rot="0">
              <a:off x="0" y="0"/>
              <a:ext cx="2876389" cy="2206928"/>
              <a:chOff x="0" y="0"/>
              <a:chExt cx="4156608" cy="3189185"/>
            </a:xfrm>
          </p:grpSpPr>
          <p:sp>
            <p:nvSpPr>
              <p:cNvPr name="Freeform 37" id="37"/>
              <p:cNvSpPr/>
              <p:nvPr/>
            </p:nvSpPr>
            <p:spPr>
              <a:xfrm flipH="false" flipV="false" rot="0">
                <a:off x="19050" y="223520"/>
                <a:ext cx="4118508" cy="2958045"/>
              </a:xfrm>
              <a:custGeom>
                <a:avLst/>
                <a:gdLst/>
                <a:ahLst/>
                <a:cxnLst/>
                <a:rect r="r" b="b" t="t" l="l"/>
                <a:pathLst>
                  <a:path h="2958045" w="4118508">
                    <a:moveTo>
                      <a:pt x="0" y="11430"/>
                    </a:moveTo>
                    <a:cubicBezTo>
                      <a:pt x="0" y="11430"/>
                      <a:pt x="2540" y="340360"/>
                      <a:pt x="2540" y="749300"/>
                    </a:cubicBezTo>
                    <a:cubicBezTo>
                      <a:pt x="2540" y="1169238"/>
                      <a:pt x="7620" y="1776945"/>
                      <a:pt x="7620" y="2037295"/>
                    </a:cubicBezTo>
                    <a:cubicBezTo>
                      <a:pt x="7620" y="2231605"/>
                      <a:pt x="16510" y="2630385"/>
                      <a:pt x="21590" y="2822155"/>
                    </a:cubicBezTo>
                    <a:lnTo>
                      <a:pt x="130810" y="2936455"/>
                    </a:lnTo>
                    <a:cubicBezTo>
                      <a:pt x="275590" y="2944075"/>
                      <a:pt x="543560" y="2958045"/>
                      <a:pt x="793750" y="2958045"/>
                    </a:cubicBezTo>
                    <a:lnTo>
                      <a:pt x="4118508" y="2958045"/>
                    </a:lnTo>
                    <a:lnTo>
                      <a:pt x="4118508" y="693420"/>
                    </a:lnTo>
                    <a:cubicBezTo>
                      <a:pt x="4118508" y="318770"/>
                      <a:pt x="4109618" y="41910"/>
                      <a:pt x="4109618" y="41910"/>
                    </a:cubicBezTo>
                    <a:cubicBezTo>
                      <a:pt x="3954678" y="21590"/>
                      <a:pt x="3798468" y="11430"/>
                      <a:pt x="3640988" y="12700"/>
                    </a:cubicBezTo>
                    <a:cubicBezTo>
                      <a:pt x="3367938" y="12700"/>
                      <a:pt x="1179830" y="21590"/>
                      <a:pt x="929640" y="12700"/>
                    </a:cubicBezTo>
                    <a:cubicBezTo>
                      <a:pt x="594360" y="0"/>
                      <a:pt x="0" y="11430"/>
                      <a:pt x="0" y="11430"/>
                    </a:cubicBezTo>
                    <a:close/>
                  </a:path>
                </a:pathLst>
              </a:custGeom>
              <a:solidFill>
                <a:srgbClr val="FFFFFF"/>
              </a:solidFill>
            </p:spPr>
          </p:sp>
          <p:sp>
            <p:nvSpPr>
              <p:cNvPr name="Freeform 38" id="38"/>
              <p:cNvSpPr/>
              <p:nvPr/>
            </p:nvSpPr>
            <p:spPr>
              <a:xfrm flipH="false" flipV="false" rot="0">
                <a:off x="12700" y="217170"/>
                <a:ext cx="4131208" cy="2970745"/>
              </a:xfrm>
              <a:custGeom>
                <a:avLst/>
                <a:gdLst/>
                <a:ahLst/>
                <a:cxnLst/>
                <a:rect r="r" b="b" t="t" l="l"/>
                <a:pathLst>
                  <a:path h="2970745" w="4131208">
                    <a:moveTo>
                      <a:pt x="4131208" y="2970745"/>
                    </a:moveTo>
                    <a:lnTo>
                      <a:pt x="800100" y="2970745"/>
                    </a:lnTo>
                    <a:cubicBezTo>
                      <a:pt x="547370" y="2970745"/>
                      <a:pt x="270510" y="2956775"/>
                      <a:pt x="137160" y="2949155"/>
                    </a:cubicBezTo>
                    <a:lnTo>
                      <a:pt x="134620" y="2949155"/>
                    </a:lnTo>
                    <a:lnTo>
                      <a:pt x="21590" y="2831045"/>
                    </a:lnTo>
                    <a:lnTo>
                      <a:pt x="21590" y="2828505"/>
                    </a:lnTo>
                    <a:cubicBezTo>
                      <a:pt x="16510" y="2625305"/>
                      <a:pt x="7620" y="2231605"/>
                      <a:pt x="7620" y="2043645"/>
                    </a:cubicBezTo>
                    <a:cubicBezTo>
                      <a:pt x="7620" y="1928075"/>
                      <a:pt x="6350" y="1751545"/>
                      <a:pt x="5080" y="1543713"/>
                    </a:cubicBezTo>
                    <a:cubicBezTo>
                      <a:pt x="3810" y="1282463"/>
                      <a:pt x="2540" y="986908"/>
                      <a:pt x="2540" y="755650"/>
                    </a:cubicBezTo>
                    <a:cubicBezTo>
                      <a:pt x="2540" y="351790"/>
                      <a:pt x="0" y="21590"/>
                      <a:pt x="0" y="17780"/>
                    </a:cubicBezTo>
                    <a:lnTo>
                      <a:pt x="0" y="11430"/>
                    </a:lnTo>
                    <a:lnTo>
                      <a:pt x="6350" y="11430"/>
                    </a:lnTo>
                    <a:cubicBezTo>
                      <a:pt x="12700" y="11430"/>
                      <a:pt x="604520" y="0"/>
                      <a:pt x="935990" y="12700"/>
                    </a:cubicBezTo>
                    <a:cubicBezTo>
                      <a:pt x="1121410" y="19050"/>
                      <a:pt x="2792628" y="16510"/>
                      <a:pt x="3277768" y="13970"/>
                    </a:cubicBezTo>
                    <a:cubicBezTo>
                      <a:pt x="3442868" y="12700"/>
                      <a:pt x="3577488" y="12700"/>
                      <a:pt x="3647338" y="12700"/>
                    </a:cubicBezTo>
                    <a:cubicBezTo>
                      <a:pt x="3801008" y="11430"/>
                      <a:pt x="3959758" y="21590"/>
                      <a:pt x="4117238" y="41910"/>
                    </a:cubicBezTo>
                    <a:lnTo>
                      <a:pt x="4122318" y="43180"/>
                    </a:lnTo>
                    <a:lnTo>
                      <a:pt x="4122318" y="48260"/>
                    </a:lnTo>
                    <a:cubicBezTo>
                      <a:pt x="4122318" y="50800"/>
                      <a:pt x="4131208" y="328930"/>
                      <a:pt x="4131208" y="699770"/>
                    </a:cubicBezTo>
                    <a:lnTo>
                      <a:pt x="4131208" y="2970745"/>
                    </a:lnTo>
                    <a:close/>
                    <a:moveTo>
                      <a:pt x="139700" y="2936455"/>
                    </a:moveTo>
                    <a:cubicBezTo>
                      <a:pt x="273050" y="2944075"/>
                      <a:pt x="548640" y="2958045"/>
                      <a:pt x="800100" y="2958045"/>
                    </a:cubicBezTo>
                    <a:lnTo>
                      <a:pt x="4118508" y="2958045"/>
                    </a:lnTo>
                    <a:lnTo>
                      <a:pt x="4118508" y="699770"/>
                    </a:lnTo>
                    <a:cubicBezTo>
                      <a:pt x="4118508" y="358140"/>
                      <a:pt x="4110888" y="93980"/>
                      <a:pt x="4109618" y="53340"/>
                    </a:cubicBezTo>
                    <a:cubicBezTo>
                      <a:pt x="3954678" y="33020"/>
                      <a:pt x="3798468" y="24130"/>
                      <a:pt x="3647338" y="25400"/>
                    </a:cubicBezTo>
                    <a:cubicBezTo>
                      <a:pt x="3577488" y="25400"/>
                      <a:pt x="3442868" y="27940"/>
                      <a:pt x="3277768" y="26670"/>
                    </a:cubicBezTo>
                    <a:cubicBezTo>
                      <a:pt x="2768498" y="22860"/>
                      <a:pt x="1304290" y="22860"/>
                      <a:pt x="935990" y="25400"/>
                    </a:cubicBezTo>
                    <a:cubicBezTo>
                      <a:pt x="622300" y="27940"/>
                      <a:pt x="77470" y="22860"/>
                      <a:pt x="12700" y="24130"/>
                    </a:cubicBezTo>
                    <a:cubicBezTo>
                      <a:pt x="12700" y="71120"/>
                      <a:pt x="15240" y="382270"/>
                      <a:pt x="15240" y="755650"/>
                    </a:cubicBezTo>
                    <a:cubicBezTo>
                      <a:pt x="15240" y="986907"/>
                      <a:pt x="16510" y="1282463"/>
                      <a:pt x="17780" y="1543713"/>
                    </a:cubicBezTo>
                    <a:cubicBezTo>
                      <a:pt x="19050" y="1751545"/>
                      <a:pt x="20320" y="1928075"/>
                      <a:pt x="20320" y="2043645"/>
                    </a:cubicBezTo>
                    <a:cubicBezTo>
                      <a:pt x="20320" y="2230335"/>
                      <a:pt x="29210" y="2621495"/>
                      <a:pt x="34290" y="2825965"/>
                    </a:cubicBezTo>
                    <a:lnTo>
                      <a:pt x="139700" y="2936455"/>
                    </a:lnTo>
                    <a:close/>
                    <a:moveTo>
                      <a:pt x="139700" y="2936455"/>
                    </a:moveTo>
                    <a:lnTo>
                      <a:pt x="133350" y="2810725"/>
                    </a:lnTo>
                    <a:lnTo>
                      <a:pt x="34290" y="2824695"/>
                    </a:lnTo>
                    <a:lnTo>
                      <a:pt x="139700" y="2936455"/>
                    </a:lnTo>
                    <a:close/>
                  </a:path>
                </a:pathLst>
              </a:custGeom>
              <a:solidFill>
                <a:srgbClr val="000000"/>
              </a:solidFill>
            </p:spPr>
          </p:sp>
          <p:sp>
            <p:nvSpPr>
              <p:cNvPr name="Freeform 39" id="3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40" id="40"/>
            <p:cNvSpPr txBox="true"/>
            <p:nvPr/>
          </p:nvSpPr>
          <p:spPr>
            <a:xfrm rot="0">
              <a:off x="294495" y="563621"/>
              <a:ext cx="2219709" cy="978084"/>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Condivisione in Sincronizzazione in cloud dei contenuti </a:t>
              </a:r>
            </a:p>
          </p:txBody>
        </p:sp>
      </p:grpSp>
      <p:grpSp>
        <p:nvGrpSpPr>
          <p:cNvPr name="Group 41" id="41"/>
          <p:cNvGrpSpPr/>
          <p:nvPr/>
        </p:nvGrpSpPr>
        <p:grpSpPr>
          <a:xfrm rot="0">
            <a:off x="9649360" y="4098532"/>
            <a:ext cx="2392525" cy="1907313"/>
            <a:chOff x="0" y="0"/>
            <a:chExt cx="3190034" cy="2543083"/>
          </a:xfrm>
        </p:grpSpPr>
        <p:grpSp>
          <p:nvGrpSpPr>
            <p:cNvPr name="Group 42" id="42"/>
            <p:cNvGrpSpPr/>
            <p:nvPr/>
          </p:nvGrpSpPr>
          <p:grpSpPr>
            <a:xfrm rot="0">
              <a:off x="0" y="0"/>
              <a:ext cx="3190034" cy="2543083"/>
              <a:chOff x="0" y="0"/>
              <a:chExt cx="4609849" cy="3674955"/>
            </a:xfrm>
          </p:grpSpPr>
          <p:sp>
            <p:nvSpPr>
              <p:cNvPr name="Freeform 43" id="43"/>
              <p:cNvSpPr/>
              <p:nvPr/>
            </p:nvSpPr>
            <p:spPr>
              <a:xfrm flipH="false" flipV="false" rot="0">
                <a:off x="19050" y="223520"/>
                <a:ext cx="4571749" cy="3443815"/>
              </a:xfrm>
              <a:custGeom>
                <a:avLst/>
                <a:gdLst/>
                <a:ahLst/>
                <a:cxnLst/>
                <a:rect r="r" b="b" t="t" l="l"/>
                <a:pathLst>
                  <a:path h="3443815" w="4571749">
                    <a:moveTo>
                      <a:pt x="0" y="11430"/>
                    </a:moveTo>
                    <a:cubicBezTo>
                      <a:pt x="0" y="11430"/>
                      <a:pt x="2540" y="340360"/>
                      <a:pt x="2540" y="749300"/>
                    </a:cubicBezTo>
                    <a:cubicBezTo>
                      <a:pt x="2540" y="1358993"/>
                      <a:pt x="7620" y="2262715"/>
                      <a:pt x="7620" y="2523065"/>
                    </a:cubicBezTo>
                    <a:cubicBezTo>
                      <a:pt x="7620" y="2717375"/>
                      <a:pt x="16510" y="3116155"/>
                      <a:pt x="21590" y="3307925"/>
                    </a:cubicBezTo>
                    <a:lnTo>
                      <a:pt x="130810" y="3422225"/>
                    </a:lnTo>
                    <a:cubicBezTo>
                      <a:pt x="275590" y="3429845"/>
                      <a:pt x="543560" y="3443815"/>
                      <a:pt x="793750" y="3443815"/>
                    </a:cubicBezTo>
                    <a:lnTo>
                      <a:pt x="4571749" y="3443815"/>
                    </a:lnTo>
                    <a:lnTo>
                      <a:pt x="4571749" y="693420"/>
                    </a:lnTo>
                    <a:cubicBezTo>
                      <a:pt x="4571749" y="318770"/>
                      <a:pt x="4562859" y="41910"/>
                      <a:pt x="4562859" y="41910"/>
                    </a:cubicBezTo>
                    <a:cubicBezTo>
                      <a:pt x="4407919" y="21590"/>
                      <a:pt x="4251709" y="11430"/>
                      <a:pt x="4094230" y="12700"/>
                    </a:cubicBezTo>
                    <a:cubicBezTo>
                      <a:pt x="3821180" y="12700"/>
                      <a:pt x="1179830" y="21590"/>
                      <a:pt x="929640" y="12700"/>
                    </a:cubicBezTo>
                    <a:cubicBezTo>
                      <a:pt x="594360" y="0"/>
                      <a:pt x="0" y="11430"/>
                      <a:pt x="0" y="11430"/>
                    </a:cubicBezTo>
                    <a:close/>
                  </a:path>
                </a:pathLst>
              </a:custGeom>
              <a:solidFill>
                <a:srgbClr val="FFFFFF"/>
              </a:solidFill>
            </p:spPr>
          </p:sp>
          <p:sp>
            <p:nvSpPr>
              <p:cNvPr name="Freeform 44" id="44"/>
              <p:cNvSpPr/>
              <p:nvPr/>
            </p:nvSpPr>
            <p:spPr>
              <a:xfrm flipH="false" flipV="false" rot="0">
                <a:off x="12700" y="217170"/>
                <a:ext cx="4584449" cy="3456515"/>
              </a:xfrm>
              <a:custGeom>
                <a:avLst/>
                <a:gdLst/>
                <a:ahLst/>
                <a:cxnLst/>
                <a:rect r="r" b="b" t="t" l="l"/>
                <a:pathLst>
                  <a:path h="3456515" w="4584449">
                    <a:moveTo>
                      <a:pt x="4584449" y="3456515"/>
                    </a:moveTo>
                    <a:lnTo>
                      <a:pt x="800100" y="3456515"/>
                    </a:lnTo>
                    <a:cubicBezTo>
                      <a:pt x="547370" y="3456515"/>
                      <a:pt x="270510" y="3442545"/>
                      <a:pt x="137160" y="3434925"/>
                    </a:cubicBezTo>
                    <a:lnTo>
                      <a:pt x="134620" y="3434925"/>
                    </a:lnTo>
                    <a:lnTo>
                      <a:pt x="21590" y="3316815"/>
                    </a:lnTo>
                    <a:lnTo>
                      <a:pt x="21590" y="3314275"/>
                    </a:lnTo>
                    <a:cubicBezTo>
                      <a:pt x="16510" y="3111075"/>
                      <a:pt x="7620" y="2717375"/>
                      <a:pt x="7620" y="2529415"/>
                    </a:cubicBezTo>
                    <a:cubicBezTo>
                      <a:pt x="7620" y="2413845"/>
                      <a:pt x="6350" y="2237315"/>
                      <a:pt x="5080" y="1971482"/>
                    </a:cubicBezTo>
                    <a:cubicBezTo>
                      <a:pt x="3810" y="1541319"/>
                      <a:pt x="2540" y="1054670"/>
                      <a:pt x="2540" y="755650"/>
                    </a:cubicBezTo>
                    <a:cubicBezTo>
                      <a:pt x="2540" y="351790"/>
                      <a:pt x="0" y="21590"/>
                      <a:pt x="0" y="17780"/>
                    </a:cubicBezTo>
                    <a:lnTo>
                      <a:pt x="0" y="11430"/>
                    </a:lnTo>
                    <a:lnTo>
                      <a:pt x="6350" y="11430"/>
                    </a:lnTo>
                    <a:cubicBezTo>
                      <a:pt x="12700" y="11430"/>
                      <a:pt x="604520" y="0"/>
                      <a:pt x="935990" y="12700"/>
                    </a:cubicBezTo>
                    <a:cubicBezTo>
                      <a:pt x="1121410" y="19050"/>
                      <a:pt x="3245869" y="16510"/>
                      <a:pt x="3731009" y="13970"/>
                    </a:cubicBezTo>
                    <a:cubicBezTo>
                      <a:pt x="3896109" y="12700"/>
                      <a:pt x="4030729" y="12700"/>
                      <a:pt x="4100579" y="12700"/>
                    </a:cubicBezTo>
                    <a:cubicBezTo>
                      <a:pt x="4254249" y="11430"/>
                      <a:pt x="4412999" y="21590"/>
                      <a:pt x="4570479" y="41910"/>
                    </a:cubicBezTo>
                    <a:lnTo>
                      <a:pt x="4575559" y="43180"/>
                    </a:lnTo>
                    <a:lnTo>
                      <a:pt x="4575559" y="48260"/>
                    </a:lnTo>
                    <a:cubicBezTo>
                      <a:pt x="4575559" y="50800"/>
                      <a:pt x="4584449" y="328930"/>
                      <a:pt x="4584449" y="699770"/>
                    </a:cubicBezTo>
                    <a:lnTo>
                      <a:pt x="4584449" y="3456515"/>
                    </a:lnTo>
                    <a:close/>
                    <a:moveTo>
                      <a:pt x="139700" y="3422226"/>
                    </a:moveTo>
                    <a:cubicBezTo>
                      <a:pt x="273050" y="3429845"/>
                      <a:pt x="548640" y="3443815"/>
                      <a:pt x="800100" y="3443815"/>
                    </a:cubicBezTo>
                    <a:lnTo>
                      <a:pt x="4571749" y="3443815"/>
                    </a:lnTo>
                    <a:lnTo>
                      <a:pt x="4571749" y="699770"/>
                    </a:lnTo>
                    <a:cubicBezTo>
                      <a:pt x="4571749" y="358140"/>
                      <a:pt x="4564130" y="93980"/>
                      <a:pt x="4562859" y="53340"/>
                    </a:cubicBezTo>
                    <a:cubicBezTo>
                      <a:pt x="4407919" y="33020"/>
                      <a:pt x="4251709" y="24130"/>
                      <a:pt x="4100579" y="25400"/>
                    </a:cubicBezTo>
                    <a:cubicBezTo>
                      <a:pt x="4030729" y="25400"/>
                      <a:pt x="3896109" y="27940"/>
                      <a:pt x="3731009" y="26670"/>
                    </a:cubicBezTo>
                    <a:cubicBezTo>
                      <a:pt x="3221739" y="22860"/>
                      <a:pt x="1304290" y="22860"/>
                      <a:pt x="935990" y="25400"/>
                    </a:cubicBezTo>
                    <a:cubicBezTo>
                      <a:pt x="622300" y="27940"/>
                      <a:pt x="77470" y="22860"/>
                      <a:pt x="12700" y="24130"/>
                    </a:cubicBezTo>
                    <a:cubicBezTo>
                      <a:pt x="12700" y="71120"/>
                      <a:pt x="15240" y="382270"/>
                      <a:pt x="15240" y="755650"/>
                    </a:cubicBezTo>
                    <a:cubicBezTo>
                      <a:pt x="15240" y="1054670"/>
                      <a:pt x="16510" y="1541319"/>
                      <a:pt x="17780" y="1971482"/>
                    </a:cubicBezTo>
                    <a:cubicBezTo>
                      <a:pt x="19050" y="2237315"/>
                      <a:pt x="20320" y="2413845"/>
                      <a:pt x="20320" y="2529415"/>
                    </a:cubicBezTo>
                    <a:cubicBezTo>
                      <a:pt x="20320" y="2716105"/>
                      <a:pt x="29210" y="3107265"/>
                      <a:pt x="34290" y="3311736"/>
                    </a:cubicBezTo>
                    <a:lnTo>
                      <a:pt x="139700" y="3422226"/>
                    </a:lnTo>
                    <a:close/>
                    <a:moveTo>
                      <a:pt x="139700" y="3422226"/>
                    </a:moveTo>
                    <a:lnTo>
                      <a:pt x="133350" y="3296495"/>
                    </a:lnTo>
                    <a:lnTo>
                      <a:pt x="34290" y="3310465"/>
                    </a:lnTo>
                    <a:lnTo>
                      <a:pt x="139700" y="3422226"/>
                    </a:lnTo>
                    <a:close/>
                  </a:path>
                </a:pathLst>
              </a:custGeom>
              <a:solidFill>
                <a:srgbClr val="000000"/>
              </a:solidFill>
            </p:spPr>
          </p:sp>
          <p:sp>
            <p:nvSpPr>
              <p:cNvPr name="Freeform 45" id="4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46" id="46"/>
            <p:cNvSpPr txBox="true"/>
            <p:nvPr/>
          </p:nvSpPr>
          <p:spPr>
            <a:xfrm rot="0">
              <a:off x="326607" y="563621"/>
              <a:ext cx="2461748" cy="1314239"/>
            </a:xfrm>
            <a:prstGeom prst="rect">
              <a:avLst/>
            </a:prstGeom>
          </p:spPr>
          <p:txBody>
            <a:bodyPr anchor="t" rtlCol="false" tIns="0" lIns="0" bIns="0" rIns="0">
              <a:spAutoFit/>
            </a:bodyPr>
            <a:lstStyle/>
            <a:p>
              <a:pPr marL="0" indent="0" lvl="0">
                <a:lnSpc>
                  <a:spcPts val="2022"/>
                </a:lnSpc>
              </a:pPr>
              <a:r>
                <a:rPr lang="en-US" sz="1348" spc="13">
                  <a:solidFill>
                    <a:srgbClr val="000000"/>
                  </a:solidFill>
                  <a:latin typeface="DM Sans"/>
                </a:rPr>
                <a:t>Mancanza di funzionalità di scambio per una comunità vasta</a:t>
              </a:r>
            </a:p>
          </p:txBody>
        </p:sp>
      </p:grpSp>
      <p:sp>
        <p:nvSpPr>
          <p:cNvPr name="TextBox 47" id="47"/>
          <p:cNvSpPr txBox="true"/>
          <p:nvPr/>
        </p:nvSpPr>
        <p:spPr>
          <a:xfrm rot="0">
            <a:off x="1028700" y="2121187"/>
            <a:ext cx="13393908" cy="694025"/>
          </a:xfrm>
          <a:prstGeom prst="rect">
            <a:avLst/>
          </a:prstGeom>
        </p:spPr>
        <p:txBody>
          <a:bodyPr anchor="t" rtlCol="false" tIns="0" lIns="0" bIns="0" rIns="0">
            <a:spAutoFit/>
          </a:bodyPr>
          <a:lstStyle/>
          <a:p>
            <a:pPr marL="0" indent="0" lvl="0">
              <a:lnSpc>
                <a:spcPts val="2886"/>
              </a:lnSpc>
            </a:pPr>
            <a:r>
              <a:rPr lang="en-US" sz="1924" spc="19">
                <a:solidFill>
                  <a:srgbClr val="000000"/>
                </a:solidFill>
                <a:latin typeface="DM Sans"/>
              </a:rPr>
              <a:t>Questi punti di forza e debolezze spingono i membri della comunità a utilizzare questi sistemi prettamente per la comunicazione con la necessità di utilizzare altri strumenti per funzionalità più specifiche alle loro esigenze.</a:t>
            </a:r>
            <a:r>
              <a:rPr lang="en-US" sz="1924" spc="19">
                <a:solidFill>
                  <a:srgbClr val="000000"/>
                </a:solidFill>
                <a:latin typeface="DM Sans"/>
              </a:rPr>
              <a:t> </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744923" y="1028700"/>
            <a:ext cx="4514377"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TextBox 4" id="4"/>
          <p:cNvSpPr txBox="true"/>
          <p:nvPr/>
        </p:nvSpPr>
        <p:spPr>
          <a:xfrm rot="0">
            <a:off x="1795820" y="3035406"/>
            <a:ext cx="8647305" cy="897585"/>
          </a:xfrm>
          <a:prstGeom prst="rect">
            <a:avLst/>
          </a:prstGeom>
        </p:spPr>
        <p:txBody>
          <a:bodyPr anchor="t" rtlCol="false" tIns="0" lIns="0" bIns="0" rIns="0">
            <a:spAutoFit/>
          </a:bodyPr>
          <a:lstStyle/>
          <a:p>
            <a:pPr marL="0" indent="0" lvl="0">
              <a:lnSpc>
                <a:spcPts val="6993"/>
              </a:lnSpc>
            </a:pPr>
            <a:r>
              <a:rPr lang="en-US" sz="6358">
                <a:solidFill>
                  <a:srgbClr val="000000"/>
                </a:solidFill>
                <a:latin typeface="DM Sans Bold"/>
              </a:rPr>
              <a:t>Fasi del progetto</a:t>
            </a:r>
          </a:p>
        </p:txBody>
      </p:sp>
      <p:grpSp>
        <p:nvGrpSpPr>
          <p:cNvPr name="Group 5" id="5"/>
          <p:cNvGrpSpPr/>
          <p:nvPr/>
        </p:nvGrpSpPr>
        <p:grpSpPr>
          <a:xfrm rot="0">
            <a:off x="1795820" y="5536756"/>
            <a:ext cx="897809" cy="897809"/>
            <a:chOff x="0" y="0"/>
            <a:chExt cx="1197078" cy="1197078"/>
          </a:xfrm>
        </p:grpSpPr>
        <p:grpSp>
          <p:nvGrpSpPr>
            <p:cNvPr name="Group 6" id="6"/>
            <p:cNvGrpSpPr/>
            <p:nvPr/>
          </p:nvGrpSpPr>
          <p:grpSpPr>
            <a:xfrm rot="0">
              <a:off x="0" y="0"/>
              <a:ext cx="1197078" cy="1197078"/>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8" id="8"/>
            <p:cNvSpPr txBox="true"/>
            <p:nvPr/>
          </p:nvSpPr>
          <p:spPr>
            <a:xfrm rot="0">
              <a:off x="244118" y="164463"/>
              <a:ext cx="708842" cy="801478"/>
            </a:xfrm>
            <a:prstGeom prst="rect">
              <a:avLst/>
            </a:prstGeom>
          </p:spPr>
          <p:txBody>
            <a:bodyPr anchor="t" rtlCol="false" tIns="0" lIns="0" bIns="0" rIns="0">
              <a:spAutoFit/>
            </a:bodyPr>
            <a:lstStyle/>
            <a:p>
              <a:pPr algn="ctr" marL="0" indent="0" lvl="0">
                <a:lnSpc>
                  <a:spcPts val="5066"/>
                </a:lnSpc>
                <a:spcBef>
                  <a:spcPct val="0"/>
                </a:spcBef>
              </a:pPr>
              <a:r>
                <a:rPr lang="en-US" sz="3618">
                  <a:solidFill>
                    <a:srgbClr val="000000"/>
                  </a:solidFill>
                  <a:latin typeface="DM Sans Bold"/>
                </a:rPr>
                <a:t>1</a:t>
              </a:r>
            </a:p>
          </p:txBody>
        </p:sp>
      </p:grpSp>
      <p:grpSp>
        <p:nvGrpSpPr>
          <p:cNvPr name="Group 9" id="9"/>
          <p:cNvGrpSpPr/>
          <p:nvPr/>
        </p:nvGrpSpPr>
        <p:grpSpPr>
          <a:xfrm rot="0">
            <a:off x="3044794" y="5536756"/>
            <a:ext cx="5697889" cy="897809"/>
            <a:chOff x="0" y="0"/>
            <a:chExt cx="35319058" cy="5565176"/>
          </a:xfrm>
        </p:grpSpPr>
        <p:sp>
          <p:nvSpPr>
            <p:cNvPr name="Freeform 10" id="10"/>
            <p:cNvSpPr/>
            <p:nvPr/>
          </p:nvSpPr>
          <p:spPr>
            <a:xfrm flipH="false" flipV="false" rot="0">
              <a:off x="0" y="0"/>
              <a:ext cx="35319057" cy="5565176"/>
            </a:xfrm>
            <a:custGeom>
              <a:avLst/>
              <a:gdLst/>
              <a:ahLst/>
              <a:cxnLst/>
              <a:rect r="r" b="b" t="t" l="l"/>
              <a:pathLst>
                <a:path h="5565176" w="35319057">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name="TextBox 11" id="11"/>
          <p:cNvSpPr txBox="true"/>
          <p:nvPr/>
        </p:nvSpPr>
        <p:spPr>
          <a:xfrm rot="0">
            <a:off x="3410597" y="5738173"/>
            <a:ext cx="4948492" cy="437825"/>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Descrizione del problema</a:t>
            </a:r>
          </a:p>
        </p:txBody>
      </p:sp>
      <p:grpSp>
        <p:nvGrpSpPr>
          <p:cNvPr name="Group 12" id="12"/>
          <p:cNvGrpSpPr/>
          <p:nvPr/>
        </p:nvGrpSpPr>
        <p:grpSpPr>
          <a:xfrm rot="0">
            <a:off x="1795820" y="7489127"/>
            <a:ext cx="897809" cy="897809"/>
            <a:chOff x="0" y="0"/>
            <a:chExt cx="1197078" cy="1197078"/>
          </a:xfrm>
        </p:grpSpPr>
        <p:grpSp>
          <p:nvGrpSpPr>
            <p:cNvPr name="Group 13" id="13"/>
            <p:cNvGrpSpPr/>
            <p:nvPr/>
          </p:nvGrpSpPr>
          <p:grpSpPr>
            <a:xfrm rot="0">
              <a:off x="0" y="0"/>
              <a:ext cx="1197078" cy="1197078"/>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5" id="15"/>
            <p:cNvSpPr txBox="true"/>
            <p:nvPr/>
          </p:nvSpPr>
          <p:spPr>
            <a:xfrm rot="0">
              <a:off x="244118" y="164463"/>
              <a:ext cx="708842" cy="801478"/>
            </a:xfrm>
            <a:prstGeom prst="rect">
              <a:avLst/>
            </a:prstGeom>
          </p:spPr>
          <p:txBody>
            <a:bodyPr anchor="t" rtlCol="false" tIns="0" lIns="0" bIns="0" rIns="0">
              <a:spAutoFit/>
            </a:bodyPr>
            <a:lstStyle/>
            <a:p>
              <a:pPr algn="ctr" marL="0" indent="0" lvl="0">
                <a:lnSpc>
                  <a:spcPts val="5066"/>
                </a:lnSpc>
                <a:spcBef>
                  <a:spcPct val="0"/>
                </a:spcBef>
              </a:pPr>
              <a:r>
                <a:rPr lang="en-US" sz="3618">
                  <a:solidFill>
                    <a:srgbClr val="000000"/>
                  </a:solidFill>
                  <a:latin typeface="DM Sans Bold"/>
                </a:rPr>
                <a:t>2</a:t>
              </a:r>
            </a:p>
          </p:txBody>
        </p:sp>
      </p:grpSp>
      <p:grpSp>
        <p:nvGrpSpPr>
          <p:cNvPr name="Group 16" id="16"/>
          <p:cNvGrpSpPr/>
          <p:nvPr/>
        </p:nvGrpSpPr>
        <p:grpSpPr>
          <a:xfrm rot="0">
            <a:off x="3044794" y="7489127"/>
            <a:ext cx="5697889" cy="897809"/>
            <a:chOff x="0" y="0"/>
            <a:chExt cx="35319058" cy="5565176"/>
          </a:xfrm>
        </p:grpSpPr>
        <p:sp>
          <p:nvSpPr>
            <p:cNvPr name="Freeform 17" id="17"/>
            <p:cNvSpPr/>
            <p:nvPr/>
          </p:nvSpPr>
          <p:spPr>
            <a:xfrm flipH="false" flipV="false" rot="0">
              <a:off x="0" y="0"/>
              <a:ext cx="35319057" cy="5565176"/>
            </a:xfrm>
            <a:custGeom>
              <a:avLst/>
              <a:gdLst/>
              <a:ahLst/>
              <a:cxnLst/>
              <a:rect r="r" b="b" t="t" l="l"/>
              <a:pathLst>
                <a:path h="5565176" w="35319057">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name="TextBox 18" id="18"/>
          <p:cNvSpPr txBox="true"/>
          <p:nvPr/>
        </p:nvSpPr>
        <p:spPr>
          <a:xfrm rot="0">
            <a:off x="3410597" y="7704277"/>
            <a:ext cx="4948492" cy="419884"/>
          </a:xfrm>
          <a:prstGeom prst="rect">
            <a:avLst/>
          </a:prstGeom>
        </p:spPr>
        <p:txBody>
          <a:bodyPr anchor="t" rtlCol="false" tIns="0" lIns="0" bIns="0" rIns="0">
            <a:spAutoFit/>
          </a:bodyPr>
          <a:lstStyle/>
          <a:p>
            <a:pPr marL="0" indent="0" lvl="0">
              <a:lnSpc>
                <a:spcPts val="3448"/>
              </a:lnSpc>
            </a:pPr>
            <a:r>
              <a:rPr lang="en-US" sz="2463" spc="24">
                <a:solidFill>
                  <a:srgbClr val="000000"/>
                </a:solidFill>
                <a:latin typeface="DM Sans"/>
              </a:rPr>
              <a:t>Analisi del sistema</a:t>
            </a:r>
          </a:p>
        </p:txBody>
      </p:sp>
      <p:grpSp>
        <p:nvGrpSpPr>
          <p:cNvPr name="Group 19" id="19"/>
          <p:cNvGrpSpPr/>
          <p:nvPr/>
        </p:nvGrpSpPr>
        <p:grpSpPr>
          <a:xfrm rot="0">
            <a:off x="9545316" y="5536756"/>
            <a:ext cx="897809" cy="897809"/>
            <a:chOff x="0" y="0"/>
            <a:chExt cx="1197078" cy="1197078"/>
          </a:xfrm>
        </p:grpSpPr>
        <p:grpSp>
          <p:nvGrpSpPr>
            <p:cNvPr name="Group 20" id="20"/>
            <p:cNvGrpSpPr/>
            <p:nvPr/>
          </p:nvGrpSpPr>
          <p:grpSpPr>
            <a:xfrm rot="0">
              <a:off x="0" y="0"/>
              <a:ext cx="1197078" cy="1197078"/>
              <a:chOff x="0" y="0"/>
              <a:chExt cx="6350000" cy="6350000"/>
            </a:xfrm>
          </p:grpSpPr>
          <p:sp>
            <p:nvSpPr>
              <p:cNvPr name="Freeform 21" id="2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2" id="22"/>
            <p:cNvSpPr txBox="true"/>
            <p:nvPr/>
          </p:nvSpPr>
          <p:spPr>
            <a:xfrm rot="0">
              <a:off x="244118" y="164463"/>
              <a:ext cx="708842" cy="801478"/>
            </a:xfrm>
            <a:prstGeom prst="rect">
              <a:avLst/>
            </a:prstGeom>
          </p:spPr>
          <p:txBody>
            <a:bodyPr anchor="t" rtlCol="false" tIns="0" lIns="0" bIns="0" rIns="0">
              <a:spAutoFit/>
            </a:bodyPr>
            <a:lstStyle/>
            <a:p>
              <a:pPr algn="ctr" marL="0" indent="0" lvl="0">
                <a:lnSpc>
                  <a:spcPts val="5066"/>
                </a:lnSpc>
                <a:spcBef>
                  <a:spcPct val="0"/>
                </a:spcBef>
              </a:pPr>
              <a:r>
                <a:rPr lang="en-US" sz="3618">
                  <a:solidFill>
                    <a:srgbClr val="000000"/>
                  </a:solidFill>
                  <a:latin typeface="DM Sans Bold"/>
                </a:rPr>
                <a:t>3</a:t>
              </a:r>
            </a:p>
          </p:txBody>
        </p:sp>
      </p:grpSp>
      <p:grpSp>
        <p:nvGrpSpPr>
          <p:cNvPr name="Group 23" id="23"/>
          <p:cNvGrpSpPr/>
          <p:nvPr/>
        </p:nvGrpSpPr>
        <p:grpSpPr>
          <a:xfrm rot="0">
            <a:off x="9545316" y="7489127"/>
            <a:ext cx="897809" cy="897809"/>
            <a:chOff x="0" y="0"/>
            <a:chExt cx="1197078" cy="1197078"/>
          </a:xfrm>
        </p:grpSpPr>
        <p:grpSp>
          <p:nvGrpSpPr>
            <p:cNvPr name="Group 24" id="24"/>
            <p:cNvGrpSpPr/>
            <p:nvPr/>
          </p:nvGrpSpPr>
          <p:grpSpPr>
            <a:xfrm rot="0">
              <a:off x="0" y="0"/>
              <a:ext cx="1197078" cy="1197078"/>
              <a:chOff x="0" y="0"/>
              <a:chExt cx="6350000" cy="6350000"/>
            </a:xfrm>
          </p:grpSpPr>
          <p:sp>
            <p:nvSpPr>
              <p:cNvPr name="Freeform 25" id="2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6" id="26"/>
            <p:cNvSpPr txBox="true"/>
            <p:nvPr/>
          </p:nvSpPr>
          <p:spPr>
            <a:xfrm rot="0">
              <a:off x="244118" y="164463"/>
              <a:ext cx="708842" cy="801478"/>
            </a:xfrm>
            <a:prstGeom prst="rect">
              <a:avLst/>
            </a:prstGeom>
          </p:spPr>
          <p:txBody>
            <a:bodyPr anchor="t" rtlCol="false" tIns="0" lIns="0" bIns="0" rIns="0">
              <a:spAutoFit/>
            </a:bodyPr>
            <a:lstStyle/>
            <a:p>
              <a:pPr algn="ctr" marL="0" indent="0" lvl="0">
                <a:lnSpc>
                  <a:spcPts val="5066"/>
                </a:lnSpc>
                <a:spcBef>
                  <a:spcPct val="0"/>
                </a:spcBef>
              </a:pPr>
              <a:r>
                <a:rPr lang="en-US" sz="3618">
                  <a:solidFill>
                    <a:srgbClr val="000000"/>
                  </a:solidFill>
                  <a:latin typeface="DM Sans Bold"/>
                </a:rPr>
                <a:t>4</a:t>
              </a:r>
            </a:p>
          </p:txBody>
        </p:sp>
      </p:grpSp>
      <p:grpSp>
        <p:nvGrpSpPr>
          <p:cNvPr name="Group 27" id="27"/>
          <p:cNvGrpSpPr/>
          <p:nvPr/>
        </p:nvGrpSpPr>
        <p:grpSpPr>
          <a:xfrm rot="0">
            <a:off x="10794291" y="7489127"/>
            <a:ext cx="5697889" cy="897809"/>
            <a:chOff x="0" y="0"/>
            <a:chExt cx="35319058" cy="5565176"/>
          </a:xfrm>
        </p:grpSpPr>
        <p:sp>
          <p:nvSpPr>
            <p:cNvPr name="Freeform 28" id="28"/>
            <p:cNvSpPr/>
            <p:nvPr/>
          </p:nvSpPr>
          <p:spPr>
            <a:xfrm flipH="false" flipV="false" rot="0">
              <a:off x="0" y="0"/>
              <a:ext cx="35319057" cy="5565176"/>
            </a:xfrm>
            <a:custGeom>
              <a:avLst/>
              <a:gdLst/>
              <a:ahLst/>
              <a:cxnLst/>
              <a:rect r="r" b="b" t="t" l="l"/>
              <a:pathLst>
                <a:path h="5565176" w="35319057">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name="TextBox 29" id="29"/>
          <p:cNvSpPr txBox="true"/>
          <p:nvPr/>
        </p:nvSpPr>
        <p:spPr>
          <a:xfrm rot="0">
            <a:off x="11160094" y="7690544"/>
            <a:ext cx="4948492" cy="437825"/>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Revisioni per l'implementazione</a:t>
            </a:r>
          </a:p>
        </p:txBody>
      </p:sp>
      <p:grpSp>
        <p:nvGrpSpPr>
          <p:cNvPr name="Group 30" id="30"/>
          <p:cNvGrpSpPr/>
          <p:nvPr/>
        </p:nvGrpSpPr>
        <p:grpSpPr>
          <a:xfrm rot="0">
            <a:off x="10795550" y="5536756"/>
            <a:ext cx="5697889" cy="897809"/>
            <a:chOff x="0" y="0"/>
            <a:chExt cx="35319058" cy="5565176"/>
          </a:xfrm>
        </p:grpSpPr>
        <p:sp>
          <p:nvSpPr>
            <p:cNvPr name="Freeform 31" id="31"/>
            <p:cNvSpPr/>
            <p:nvPr/>
          </p:nvSpPr>
          <p:spPr>
            <a:xfrm flipH="false" flipV="false" rot="0">
              <a:off x="0" y="0"/>
              <a:ext cx="35319057" cy="5565176"/>
            </a:xfrm>
            <a:custGeom>
              <a:avLst/>
              <a:gdLst/>
              <a:ahLst/>
              <a:cxnLst/>
              <a:rect r="r" b="b" t="t" l="l"/>
              <a:pathLst>
                <a:path h="5565176" w="35319057">
                  <a:moveTo>
                    <a:pt x="0" y="0"/>
                  </a:moveTo>
                  <a:lnTo>
                    <a:pt x="0" y="5565176"/>
                  </a:lnTo>
                  <a:lnTo>
                    <a:pt x="35319057" y="5565176"/>
                  </a:lnTo>
                  <a:lnTo>
                    <a:pt x="35319057" y="0"/>
                  </a:lnTo>
                  <a:lnTo>
                    <a:pt x="0" y="0"/>
                  </a:lnTo>
                  <a:close/>
                  <a:moveTo>
                    <a:pt x="35258099" y="5504216"/>
                  </a:moveTo>
                  <a:lnTo>
                    <a:pt x="59690" y="5504216"/>
                  </a:lnTo>
                  <a:lnTo>
                    <a:pt x="59690" y="59690"/>
                  </a:lnTo>
                  <a:lnTo>
                    <a:pt x="35258099" y="59690"/>
                  </a:lnTo>
                  <a:lnTo>
                    <a:pt x="35258099" y="5504216"/>
                  </a:lnTo>
                  <a:close/>
                </a:path>
              </a:pathLst>
            </a:custGeom>
            <a:solidFill>
              <a:srgbClr val="000000"/>
            </a:solidFill>
          </p:spPr>
        </p:sp>
      </p:grpSp>
      <p:sp>
        <p:nvSpPr>
          <p:cNvPr name="TextBox 32" id="32"/>
          <p:cNvSpPr txBox="true"/>
          <p:nvPr/>
        </p:nvSpPr>
        <p:spPr>
          <a:xfrm rot="0">
            <a:off x="11161354" y="5738173"/>
            <a:ext cx="4948492" cy="437825"/>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Prototipazione</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95375"/>
            <a:ext cx="10908580" cy="993200"/>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Caso d'uso significativo</a:t>
            </a:r>
          </a:p>
        </p:txBody>
      </p:sp>
      <p:graphicFrame>
        <p:nvGraphicFramePr>
          <p:cNvPr name="Table 3" id="3"/>
          <p:cNvGraphicFramePr>
            <a:graphicFrameLocks noGrp="true"/>
          </p:cNvGraphicFramePr>
          <p:nvPr/>
        </p:nvGraphicFramePr>
        <p:xfrm>
          <a:off x="1028700" y="2435604"/>
          <a:ext cx="15558509" cy="7108469"/>
        </p:xfrm>
        <a:graphic>
          <a:graphicData uri="http://schemas.openxmlformats.org/drawingml/2006/table">
            <a:tbl>
              <a:tblPr/>
              <a:tblGrid>
                <a:gridCol w="2558321"/>
                <a:gridCol w="13000188"/>
              </a:tblGrid>
              <a:tr h="1023288">
                <a:tc>
                  <a:txBody>
                    <a:bodyPr anchor="t" rtlCol="false"/>
                    <a:lstStyle/>
                    <a:p>
                      <a:pPr algn="ctr">
                        <a:lnSpc>
                          <a:spcPts val="4480"/>
                        </a:lnSpc>
                        <a:defRPr/>
                      </a:pPr>
                      <a:r>
                        <a:rPr lang="en-US" sz="3200">
                          <a:solidFill>
                            <a:srgbClr val="000000"/>
                          </a:solidFill>
                          <a:latin typeface="DM Sans"/>
                        </a:rPr>
                        <a:t>  Giuseppe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Seleziona il tasto "Crea"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88">
                <a:tc>
                  <a:txBody>
                    <a:bodyPr anchor="t" rtlCol="false"/>
                    <a:lstStyle/>
                    <a:p>
                      <a:pPr algn="ctr">
                        <a:lnSpc>
                          <a:spcPts val="4480"/>
                        </a:lnSpc>
                        <a:defRPr/>
                      </a:pPr>
                      <a:r>
                        <a:rPr lang="en-US" sz="3200">
                          <a:solidFill>
                            <a:srgbClr val="000000"/>
                          </a:solidFill>
                          <a:latin typeface="DM Sans"/>
                        </a:rPr>
                        <a:t>Sistema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Visualizza a schermo le diverse sezioni del menu di creazione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88">
                <a:tc>
                  <a:txBody>
                    <a:bodyPr anchor="t" rtlCol="false"/>
                    <a:lstStyle/>
                    <a:p>
                      <a:pPr algn="ctr">
                        <a:lnSpc>
                          <a:spcPts val="4480"/>
                        </a:lnSpc>
                        <a:defRPr/>
                      </a:pPr>
                      <a:r>
                        <a:rPr lang="en-US" sz="3200">
                          <a:solidFill>
                            <a:srgbClr val="000000"/>
                          </a:solidFill>
                          <a:latin typeface="DM Sans"/>
                        </a:rPr>
                        <a:t>Giuseppe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Selezione la voce “Crea evento”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35683">
                <a:tc>
                  <a:txBody>
                    <a:bodyPr anchor="t" rtlCol="false"/>
                    <a:lstStyle/>
                    <a:p>
                      <a:pPr algn="ctr">
                        <a:lnSpc>
                          <a:spcPts val="4480"/>
                        </a:lnSpc>
                        <a:defRPr/>
                      </a:pPr>
                      <a:r>
                        <a:rPr lang="en-US" sz="3200">
                          <a:solidFill>
                            <a:srgbClr val="000000"/>
                          </a:solidFill>
                          <a:latin typeface="DM Sans"/>
                        </a:rPr>
                        <a:t>Sistema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Visualizza a schermo la sezione “Nuovo evento”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291065">
                <a:tc>
                  <a:txBody>
                    <a:bodyPr anchor="t" rtlCol="false"/>
                    <a:lstStyle/>
                    <a:p>
                      <a:pPr algn="ctr">
                        <a:lnSpc>
                          <a:spcPts val="4480"/>
                        </a:lnSpc>
                        <a:defRPr/>
                      </a:pPr>
                      <a:r>
                        <a:rPr lang="en-US" sz="3200">
                          <a:solidFill>
                            <a:srgbClr val="000000"/>
                          </a:solidFill>
                          <a:latin typeface="DM Sans"/>
                        </a:rPr>
                        <a:t>Giuseppe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Compila i campi richiesti dalla piattaforma, selezionando alla fine "Crea" per inviare i dati e creare l'vevento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711856">
                <a:tc>
                  <a:txBody>
                    <a:bodyPr anchor="t" rtlCol="false"/>
                    <a:lstStyle/>
                    <a:p>
                      <a:pPr algn="ctr">
                        <a:lnSpc>
                          <a:spcPts val="4480"/>
                        </a:lnSpc>
                        <a:defRPr/>
                      </a:pPr>
                      <a:r>
                        <a:rPr lang="en-US" sz="3200">
                          <a:solidFill>
                            <a:srgbClr val="000000"/>
                          </a:solidFill>
                          <a:latin typeface="DM Sans"/>
                        </a:rPr>
                        <a:t>Sistema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Controlla che tutti i campi necessari siano inseriti e il formato dei dati sia </a:t>
                      </a:r>
                      <a:endParaRPr lang="en-US" sz="1100"/>
                    </a:p>
                    <a:p>
                      <a:pPr>
                        <a:lnSpc>
                          <a:spcPts val="3359"/>
                        </a:lnSpc>
                      </a:pPr>
                      <a:r>
                        <a:rPr lang="en-US" sz="2400">
                          <a:solidFill>
                            <a:srgbClr val="000000"/>
                          </a:solidFill>
                          <a:latin typeface="DM Sans"/>
                        </a:rPr>
                        <a:t>corretto Infine, crea l'evento, reindirizza l'utente alla pagine dell'evento e visualizza un messaggio di corretta creazione dell'evento.</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pSp>
        <p:nvGrpSpPr>
          <p:cNvPr name="Group 4" id="4"/>
          <p:cNvGrpSpPr/>
          <p:nvPr/>
        </p:nvGrpSpPr>
        <p:grpSpPr>
          <a:xfrm rot="0">
            <a:off x="14135462" y="1028700"/>
            <a:ext cx="3408273" cy="2743684"/>
            <a:chOff x="0" y="0"/>
            <a:chExt cx="4544364" cy="3658245"/>
          </a:xfrm>
        </p:grpSpPr>
        <p:grpSp>
          <p:nvGrpSpPr>
            <p:cNvPr name="Group 5" id="5"/>
            <p:cNvGrpSpPr/>
            <p:nvPr/>
          </p:nvGrpSpPr>
          <p:grpSpPr>
            <a:xfrm rot="0">
              <a:off x="0" y="0"/>
              <a:ext cx="4544364" cy="3658245"/>
              <a:chOff x="0" y="0"/>
              <a:chExt cx="6181290" cy="4975982"/>
            </a:xfrm>
          </p:grpSpPr>
          <p:sp>
            <p:nvSpPr>
              <p:cNvPr name="Freeform 6" id="6"/>
              <p:cNvSpPr/>
              <p:nvPr/>
            </p:nvSpPr>
            <p:spPr>
              <a:xfrm flipH="false" flipV="false" rot="0">
                <a:off x="19050" y="223520"/>
                <a:ext cx="6143190" cy="4744842"/>
              </a:xfrm>
              <a:custGeom>
                <a:avLst/>
                <a:gdLst/>
                <a:ahLst/>
                <a:cxnLst/>
                <a:rect r="r" b="b" t="t" l="l"/>
                <a:pathLst>
                  <a:path h="4744842" w="6143190">
                    <a:moveTo>
                      <a:pt x="0" y="11430"/>
                    </a:moveTo>
                    <a:cubicBezTo>
                      <a:pt x="0" y="11430"/>
                      <a:pt x="2540" y="340360"/>
                      <a:pt x="2540" y="749300"/>
                    </a:cubicBezTo>
                    <a:cubicBezTo>
                      <a:pt x="2540" y="1867210"/>
                      <a:pt x="7620" y="3563742"/>
                      <a:pt x="7620" y="3824092"/>
                    </a:cubicBezTo>
                    <a:cubicBezTo>
                      <a:pt x="7620" y="4018402"/>
                      <a:pt x="16510" y="4417182"/>
                      <a:pt x="21590" y="4608952"/>
                    </a:cubicBezTo>
                    <a:lnTo>
                      <a:pt x="130810" y="4723252"/>
                    </a:lnTo>
                    <a:cubicBezTo>
                      <a:pt x="275590" y="4730873"/>
                      <a:pt x="543560" y="4744842"/>
                      <a:pt x="793750" y="4744842"/>
                    </a:cubicBezTo>
                    <a:lnTo>
                      <a:pt x="6143190" y="4744842"/>
                    </a:lnTo>
                    <a:lnTo>
                      <a:pt x="6143190" y="693420"/>
                    </a:lnTo>
                    <a:cubicBezTo>
                      <a:pt x="6143190" y="318770"/>
                      <a:pt x="6134300" y="41910"/>
                      <a:pt x="6134300" y="41910"/>
                    </a:cubicBezTo>
                    <a:cubicBezTo>
                      <a:pt x="5979360" y="21590"/>
                      <a:pt x="5823150" y="11430"/>
                      <a:pt x="5665670" y="12700"/>
                    </a:cubicBezTo>
                    <a:cubicBezTo>
                      <a:pt x="5392620" y="12700"/>
                      <a:pt x="1179830" y="21590"/>
                      <a:pt x="929640" y="12700"/>
                    </a:cubicBezTo>
                    <a:cubicBezTo>
                      <a:pt x="594360" y="0"/>
                      <a:pt x="0" y="11430"/>
                      <a:pt x="0" y="11430"/>
                    </a:cubicBezTo>
                    <a:close/>
                  </a:path>
                </a:pathLst>
              </a:custGeom>
              <a:solidFill>
                <a:srgbClr val="FFFFFF"/>
              </a:solidFill>
            </p:spPr>
          </p:sp>
          <p:sp>
            <p:nvSpPr>
              <p:cNvPr name="Freeform 7" id="7"/>
              <p:cNvSpPr/>
              <p:nvPr/>
            </p:nvSpPr>
            <p:spPr>
              <a:xfrm flipH="false" flipV="false" rot="0">
                <a:off x="12700" y="217170"/>
                <a:ext cx="6155890" cy="4757543"/>
              </a:xfrm>
              <a:custGeom>
                <a:avLst/>
                <a:gdLst/>
                <a:ahLst/>
                <a:cxnLst/>
                <a:rect r="r" b="b" t="t" l="l"/>
                <a:pathLst>
                  <a:path h="4757543" w="6155890">
                    <a:moveTo>
                      <a:pt x="6155890" y="4757543"/>
                    </a:moveTo>
                    <a:lnTo>
                      <a:pt x="800100" y="4757543"/>
                    </a:lnTo>
                    <a:cubicBezTo>
                      <a:pt x="547370" y="4757543"/>
                      <a:pt x="270510" y="4743573"/>
                      <a:pt x="137160" y="4735952"/>
                    </a:cubicBezTo>
                    <a:lnTo>
                      <a:pt x="134620" y="4735952"/>
                    </a:lnTo>
                    <a:lnTo>
                      <a:pt x="21590" y="4617843"/>
                    </a:lnTo>
                    <a:lnTo>
                      <a:pt x="21590" y="4615302"/>
                    </a:lnTo>
                    <a:cubicBezTo>
                      <a:pt x="16510" y="4412102"/>
                      <a:pt x="7620" y="4018402"/>
                      <a:pt x="7620" y="3830443"/>
                    </a:cubicBezTo>
                    <a:cubicBezTo>
                      <a:pt x="7620" y="3714873"/>
                      <a:pt x="6350" y="3538343"/>
                      <a:pt x="5080" y="3117164"/>
                    </a:cubicBezTo>
                    <a:cubicBezTo>
                      <a:pt x="3810" y="2234607"/>
                      <a:pt x="2540" y="1236158"/>
                      <a:pt x="2540" y="755650"/>
                    </a:cubicBezTo>
                    <a:cubicBezTo>
                      <a:pt x="2540" y="351790"/>
                      <a:pt x="0" y="21590"/>
                      <a:pt x="0" y="17780"/>
                    </a:cubicBezTo>
                    <a:lnTo>
                      <a:pt x="0" y="11430"/>
                    </a:lnTo>
                    <a:lnTo>
                      <a:pt x="6350" y="11430"/>
                    </a:lnTo>
                    <a:cubicBezTo>
                      <a:pt x="12700" y="11430"/>
                      <a:pt x="604520" y="0"/>
                      <a:pt x="935990" y="12700"/>
                    </a:cubicBezTo>
                    <a:cubicBezTo>
                      <a:pt x="1121410" y="19050"/>
                      <a:pt x="4817310" y="16510"/>
                      <a:pt x="5302450" y="13970"/>
                    </a:cubicBezTo>
                    <a:cubicBezTo>
                      <a:pt x="5467550" y="12700"/>
                      <a:pt x="5602170" y="12700"/>
                      <a:pt x="5672020" y="12700"/>
                    </a:cubicBezTo>
                    <a:cubicBezTo>
                      <a:pt x="5825690" y="11430"/>
                      <a:pt x="5984440" y="21590"/>
                      <a:pt x="6141920" y="41910"/>
                    </a:cubicBezTo>
                    <a:lnTo>
                      <a:pt x="6147000" y="43180"/>
                    </a:lnTo>
                    <a:lnTo>
                      <a:pt x="6147000" y="48260"/>
                    </a:lnTo>
                    <a:cubicBezTo>
                      <a:pt x="6147000" y="50800"/>
                      <a:pt x="6155890" y="328930"/>
                      <a:pt x="6155890" y="699770"/>
                    </a:cubicBezTo>
                    <a:lnTo>
                      <a:pt x="6155890" y="4757543"/>
                    </a:lnTo>
                    <a:close/>
                    <a:moveTo>
                      <a:pt x="139700" y="4723252"/>
                    </a:moveTo>
                    <a:cubicBezTo>
                      <a:pt x="273050" y="4730873"/>
                      <a:pt x="548640" y="4744843"/>
                      <a:pt x="800100" y="4744843"/>
                    </a:cubicBezTo>
                    <a:lnTo>
                      <a:pt x="6143190" y="4744843"/>
                    </a:lnTo>
                    <a:lnTo>
                      <a:pt x="6143190" y="699770"/>
                    </a:lnTo>
                    <a:cubicBezTo>
                      <a:pt x="6143190" y="358140"/>
                      <a:pt x="6135570" y="93980"/>
                      <a:pt x="6134300" y="53340"/>
                    </a:cubicBezTo>
                    <a:cubicBezTo>
                      <a:pt x="5979360" y="33020"/>
                      <a:pt x="5823150" y="24130"/>
                      <a:pt x="5672020" y="25400"/>
                    </a:cubicBezTo>
                    <a:cubicBezTo>
                      <a:pt x="5602170" y="25400"/>
                      <a:pt x="5467550" y="27940"/>
                      <a:pt x="5302450" y="26670"/>
                    </a:cubicBezTo>
                    <a:cubicBezTo>
                      <a:pt x="4793180" y="22860"/>
                      <a:pt x="1304290" y="22860"/>
                      <a:pt x="935990" y="25400"/>
                    </a:cubicBezTo>
                    <a:cubicBezTo>
                      <a:pt x="622300" y="27940"/>
                      <a:pt x="77470" y="22860"/>
                      <a:pt x="12700" y="24130"/>
                    </a:cubicBezTo>
                    <a:cubicBezTo>
                      <a:pt x="12700" y="71120"/>
                      <a:pt x="15240" y="382270"/>
                      <a:pt x="15240" y="755650"/>
                    </a:cubicBezTo>
                    <a:cubicBezTo>
                      <a:pt x="15240" y="1236158"/>
                      <a:pt x="16510" y="2234607"/>
                      <a:pt x="17780" y="3117163"/>
                    </a:cubicBezTo>
                    <a:cubicBezTo>
                      <a:pt x="19050" y="3538342"/>
                      <a:pt x="20320" y="3714873"/>
                      <a:pt x="20320" y="3830442"/>
                    </a:cubicBezTo>
                    <a:cubicBezTo>
                      <a:pt x="20320" y="4017132"/>
                      <a:pt x="29210" y="4408292"/>
                      <a:pt x="34290" y="4612762"/>
                    </a:cubicBezTo>
                    <a:lnTo>
                      <a:pt x="139700" y="4723252"/>
                    </a:lnTo>
                    <a:close/>
                    <a:moveTo>
                      <a:pt x="139700" y="4723252"/>
                    </a:moveTo>
                    <a:lnTo>
                      <a:pt x="133350" y="4597523"/>
                    </a:lnTo>
                    <a:lnTo>
                      <a:pt x="34290" y="4611493"/>
                    </a:lnTo>
                    <a:lnTo>
                      <a:pt x="139700" y="4723252"/>
                    </a:lnTo>
                    <a:close/>
                  </a:path>
                </a:pathLst>
              </a:custGeom>
              <a:solidFill>
                <a:srgbClr val="000000"/>
              </a:solidFill>
            </p:spPr>
          </p:sp>
          <p:sp>
            <p:nvSpPr>
              <p:cNvPr name="Freeform 8" id="8"/>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9" id="9"/>
            <p:cNvSpPr txBox="true"/>
            <p:nvPr/>
          </p:nvSpPr>
          <p:spPr>
            <a:xfrm rot="0">
              <a:off x="465268" y="591640"/>
              <a:ext cx="3506885" cy="2328971"/>
            </a:xfrm>
            <a:prstGeom prst="rect">
              <a:avLst/>
            </a:prstGeom>
          </p:spPr>
          <p:txBody>
            <a:bodyPr anchor="t" rtlCol="false" tIns="0" lIns="0" bIns="0" rIns="0">
              <a:spAutoFit/>
            </a:bodyPr>
            <a:lstStyle/>
            <a:p>
              <a:pPr>
                <a:lnSpc>
                  <a:spcPts val="2387"/>
                </a:lnSpc>
              </a:pPr>
              <a:r>
                <a:rPr lang="en-US" sz="1591" spc="15">
                  <a:solidFill>
                    <a:srgbClr val="000000"/>
                  </a:solidFill>
                  <a:latin typeface="DM Sans"/>
                </a:rPr>
                <a:t>L’utente decide di creare un nuovo evento del collettivo che coinvolga qualsiasi </a:t>
              </a:r>
            </a:p>
            <a:p>
              <a:pPr>
                <a:lnSpc>
                  <a:spcPts val="2387"/>
                </a:lnSpc>
              </a:pPr>
              <a:r>
                <a:rPr lang="en-US" sz="1591" spc="15">
                  <a:solidFill>
                    <a:srgbClr val="000000"/>
                  </a:solidFill>
                  <a:latin typeface="DM Sans"/>
                </a:rPr>
                <a:t>membro voglia partecipare</a:t>
              </a:r>
            </a:p>
            <a:p>
              <a:pPr marL="0" indent="0" lvl="0">
                <a:lnSpc>
                  <a:spcPts val="2387"/>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4" id="4"/>
          <p:cNvGrpSpPr/>
          <p:nvPr/>
        </p:nvGrpSpPr>
        <p:grpSpPr>
          <a:xfrm rot="0">
            <a:off x="1395392" y="2362908"/>
            <a:ext cx="6930874" cy="6105316"/>
            <a:chOff x="0" y="0"/>
            <a:chExt cx="9241166" cy="8140422"/>
          </a:xfrm>
        </p:grpSpPr>
        <p:sp>
          <p:nvSpPr>
            <p:cNvPr name="TextBox 5" id="5"/>
            <p:cNvSpPr txBox="true"/>
            <p:nvPr/>
          </p:nvSpPr>
          <p:spPr>
            <a:xfrm rot="0">
              <a:off x="0" y="65687"/>
              <a:ext cx="924116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Idea di design 1</a:t>
              </a:r>
            </a:p>
          </p:txBody>
        </p:sp>
        <p:sp>
          <p:nvSpPr>
            <p:cNvPr name="TextBox 6" id="6"/>
            <p:cNvSpPr txBox="true"/>
            <p:nvPr/>
          </p:nvSpPr>
          <p:spPr>
            <a:xfrm rot="0">
              <a:off x="0" y="1850589"/>
              <a:ext cx="9241166" cy="6295444"/>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Nello sviluppo della prima idea di design si è deciso di raggruppare le funzionalità in sei sezioni, due principali (Eventi e Gruppi), le quali rappresentano il fulcro del nostro sistema, e altre quattro secondarie. Di seguito sono elencate per importanza in ordine decrescente:</a:t>
              </a:r>
              <a:r>
                <a:rPr lang="en-US" sz="2499" spc="24">
                  <a:solidFill>
                    <a:srgbClr val="000000"/>
                  </a:solidFill>
                  <a:latin typeface="DM Sans"/>
                </a:rPr>
                <a:t> </a:t>
              </a:r>
            </a:p>
            <a:p>
              <a:pPr marL="539750" indent="-269875" lvl="1">
                <a:lnSpc>
                  <a:spcPts val="3749"/>
                </a:lnSpc>
                <a:buFont typeface="Arial"/>
                <a:buChar char="•"/>
              </a:pPr>
              <a:r>
                <a:rPr lang="en-US" sz="2499" spc="24">
                  <a:solidFill>
                    <a:srgbClr val="000000"/>
                  </a:solidFill>
                  <a:latin typeface="DM Sans"/>
                </a:rPr>
                <a:t>Eventi</a:t>
              </a:r>
            </a:p>
            <a:p>
              <a:pPr marL="539750" indent="-269875" lvl="1">
                <a:lnSpc>
                  <a:spcPts val="3749"/>
                </a:lnSpc>
                <a:buFont typeface="Arial"/>
                <a:buChar char="•"/>
              </a:pPr>
              <a:r>
                <a:rPr lang="en-US" sz="2499" spc="24">
                  <a:solidFill>
                    <a:srgbClr val="000000"/>
                  </a:solidFill>
                  <a:latin typeface="DM Sans"/>
                </a:rPr>
                <a:t>Gruppo</a:t>
              </a:r>
            </a:p>
            <a:p>
              <a:pPr marL="539750" indent="-269875" lvl="1">
                <a:lnSpc>
                  <a:spcPts val="3750"/>
                </a:lnSpc>
                <a:buFont typeface="Arial"/>
                <a:buChar char="•"/>
              </a:pPr>
              <a:r>
                <a:rPr lang="en-US" sz="2500" spc="25">
                  <a:solidFill>
                    <a:srgbClr val="000000"/>
                  </a:solidFill>
                  <a:latin typeface="DM Sans"/>
                </a:rPr>
                <a:t>Home</a:t>
              </a:r>
            </a:p>
          </p:txBody>
        </p:sp>
      </p:grpSp>
      <p:sp>
        <p:nvSpPr>
          <p:cNvPr name="TextBox 7" id="7"/>
          <p:cNvSpPr txBox="true"/>
          <p:nvPr/>
        </p:nvSpPr>
        <p:spPr>
          <a:xfrm rot="0">
            <a:off x="3482363" y="7048999"/>
            <a:ext cx="1873851" cy="1419225"/>
          </a:xfrm>
          <a:prstGeom prst="rect">
            <a:avLst/>
          </a:prstGeom>
        </p:spPr>
        <p:txBody>
          <a:bodyPr anchor="t" rtlCol="false" tIns="0" lIns="0" bIns="0" rIns="0">
            <a:spAutoFit/>
          </a:bodyPr>
          <a:lstStyle/>
          <a:p>
            <a:pPr algn="just" marL="539749" indent="-269875" lvl="1">
              <a:lnSpc>
                <a:spcPts val="3749"/>
              </a:lnSpc>
              <a:buFont typeface="Arial"/>
              <a:buChar char="•"/>
            </a:pPr>
            <a:r>
              <a:rPr lang="en-US" sz="2499">
                <a:solidFill>
                  <a:srgbClr val="000000"/>
                </a:solidFill>
                <a:latin typeface="DM Sans"/>
              </a:rPr>
              <a:t>Chat</a:t>
            </a:r>
          </a:p>
          <a:p>
            <a:pPr algn="just" marL="539749" indent="-269875" lvl="1">
              <a:lnSpc>
                <a:spcPts val="3749"/>
              </a:lnSpc>
              <a:buFont typeface="Arial"/>
              <a:buChar char="•"/>
            </a:pPr>
            <a:r>
              <a:rPr lang="en-US" sz="2499">
                <a:solidFill>
                  <a:srgbClr val="000000"/>
                </a:solidFill>
                <a:latin typeface="DM Sans"/>
              </a:rPr>
              <a:t>Profilo</a:t>
            </a:r>
          </a:p>
          <a:p>
            <a:pPr algn="just" marL="539749" indent="-269875" lvl="1">
              <a:lnSpc>
                <a:spcPts val="3749"/>
              </a:lnSpc>
              <a:buFont typeface="Arial"/>
              <a:buChar char="•"/>
            </a:pPr>
            <a:r>
              <a:rPr lang="en-US" sz="2499">
                <a:solidFill>
                  <a:srgbClr val="000000"/>
                </a:solidFill>
                <a:latin typeface="DM Sans"/>
              </a:rPr>
              <a:t>Notizie</a:t>
            </a:r>
          </a:p>
        </p:txBody>
      </p:sp>
      <p:grpSp>
        <p:nvGrpSpPr>
          <p:cNvPr name="Group 8" id="8"/>
          <p:cNvGrpSpPr/>
          <p:nvPr/>
        </p:nvGrpSpPr>
        <p:grpSpPr>
          <a:xfrm rot="0">
            <a:off x="9144000" y="8745789"/>
            <a:ext cx="2856168" cy="512511"/>
            <a:chOff x="0" y="0"/>
            <a:chExt cx="3808224" cy="683349"/>
          </a:xfrm>
        </p:grpSpPr>
        <p:sp>
          <p:nvSpPr>
            <p:cNvPr name="AutoShape 9" id="9"/>
            <p:cNvSpPr/>
            <p:nvPr/>
          </p:nvSpPr>
          <p:spPr>
            <a:xfrm rot="0">
              <a:off x="0" y="0"/>
              <a:ext cx="3808224" cy="683349"/>
            </a:xfrm>
            <a:prstGeom prst="rect">
              <a:avLst/>
            </a:prstGeom>
            <a:solidFill>
              <a:srgbClr val="FFE500"/>
            </a:solidFill>
          </p:spPr>
        </p:sp>
        <p:sp>
          <p:nvSpPr>
            <p:cNvPr name="TextBox 10" id="10"/>
            <p:cNvSpPr txBox="true"/>
            <p:nvPr/>
          </p:nvSpPr>
          <p:spPr>
            <a:xfrm rot="0">
              <a:off x="270307" y="98458"/>
              <a:ext cx="3267610"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Homepage desktop</a:t>
              </a:r>
            </a:p>
          </p:txBody>
        </p:sp>
      </p:grpSp>
      <p:sp>
        <p:nvSpPr>
          <p:cNvPr name="Freeform 11" id="11"/>
          <p:cNvSpPr/>
          <p:nvPr/>
        </p:nvSpPr>
        <p:spPr>
          <a:xfrm flipH="false" flipV="false" rot="0">
            <a:off x="9140957" y="3194628"/>
            <a:ext cx="8118343" cy="5242566"/>
          </a:xfrm>
          <a:custGeom>
            <a:avLst/>
            <a:gdLst/>
            <a:ahLst/>
            <a:cxnLst/>
            <a:rect r="r" b="b" t="t" l="l"/>
            <a:pathLst>
              <a:path h="5242566" w="8118343">
                <a:moveTo>
                  <a:pt x="0" y="0"/>
                </a:moveTo>
                <a:lnTo>
                  <a:pt x="8118343" y="0"/>
                </a:lnTo>
                <a:lnTo>
                  <a:pt x="8118343" y="5242566"/>
                </a:lnTo>
                <a:lnTo>
                  <a:pt x="0" y="5242566"/>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4" id="4"/>
          <p:cNvGrpSpPr/>
          <p:nvPr/>
        </p:nvGrpSpPr>
        <p:grpSpPr>
          <a:xfrm rot="0">
            <a:off x="1395392" y="3089952"/>
            <a:ext cx="6930874" cy="4651229"/>
            <a:chOff x="0" y="0"/>
            <a:chExt cx="9241166" cy="6201638"/>
          </a:xfrm>
        </p:grpSpPr>
        <p:sp>
          <p:nvSpPr>
            <p:cNvPr name="TextBox 5" id="5"/>
            <p:cNvSpPr txBox="true"/>
            <p:nvPr/>
          </p:nvSpPr>
          <p:spPr>
            <a:xfrm rot="0">
              <a:off x="0" y="65687"/>
              <a:ext cx="924116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Idea di design 2</a:t>
              </a:r>
            </a:p>
          </p:txBody>
        </p:sp>
        <p:sp>
          <p:nvSpPr>
            <p:cNvPr name="TextBox 6" id="6"/>
            <p:cNvSpPr txBox="true"/>
            <p:nvPr/>
          </p:nvSpPr>
          <p:spPr>
            <a:xfrm rot="0">
              <a:off x="0" y="1850589"/>
              <a:ext cx="9241166" cy="4356660"/>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Nella seconda idea di progetto ci siamo soffermati sul task della lettura delle notizie, analizzando le diverse</a:t>
              </a:r>
              <a:r>
                <a:rPr lang="en-US" sz="2499" spc="24">
                  <a:solidFill>
                    <a:srgbClr val="000000"/>
                  </a:solidFill>
                  <a:latin typeface="DM Sans"/>
                </a:rPr>
                <a:t> </a:t>
              </a:r>
            </a:p>
            <a:p>
              <a:pPr>
                <a:lnSpc>
                  <a:spcPts val="3749"/>
                </a:lnSpc>
              </a:pPr>
              <a:r>
                <a:rPr lang="en-US" sz="2499" spc="24">
                  <a:solidFill>
                    <a:srgbClr val="000000"/>
                  </a:solidFill>
                  <a:latin typeface="DM Sans"/>
                </a:rPr>
                <a:t>funzionalità che l’utente potrà avere a disposizione. Abbiamo realizzato un grafico per descrivere le varie </a:t>
              </a:r>
            </a:p>
            <a:p>
              <a:pPr>
                <a:lnSpc>
                  <a:spcPts val="3749"/>
                </a:lnSpc>
              </a:pPr>
              <a:r>
                <a:rPr lang="en-US" sz="2499" spc="24">
                  <a:solidFill>
                    <a:srgbClr val="000000"/>
                  </a:solidFill>
                  <a:latin typeface="DM Sans"/>
                </a:rPr>
                <a:t>funzionalità.</a:t>
              </a:r>
            </a:p>
          </p:txBody>
        </p:sp>
      </p:grpSp>
      <p:grpSp>
        <p:nvGrpSpPr>
          <p:cNvPr name="Group 7" id="7"/>
          <p:cNvGrpSpPr/>
          <p:nvPr/>
        </p:nvGrpSpPr>
        <p:grpSpPr>
          <a:xfrm rot="0">
            <a:off x="9144000" y="8745789"/>
            <a:ext cx="2856168" cy="512511"/>
            <a:chOff x="0" y="0"/>
            <a:chExt cx="3808224" cy="683349"/>
          </a:xfrm>
        </p:grpSpPr>
        <p:sp>
          <p:nvSpPr>
            <p:cNvPr name="AutoShape 8" id="8"/>
            <p:cNvSpPr/>
            <p:nvPr/>
          </p:nvSpPr>
          <p:spPr>
            <a:xfrm rot="0">
              <a:off x="0" y="0"/>
              <a:ext cx="3808224" cy="683349"/>
            </a:xfrm>
            <a:prstGeom prst="rect">
              <a:avLst/>
            </a:prstGeom>
            <a:solidFill>
              <a:srgbClr val="FFE500"/>
            </a:solidFill>
          </p:spPr>
        </p:sp>
        <p:sp>
          <p:nvSpPr>
            <p:cNvPr name="TextBox 9" id="9"/>
            <p:cNvSpPr txBox="true"/>
            <p:nvPr/>
          </p:nvSpPr>
          <p:spPr>
            <a:xfrm rot="0">
              <a:off x="270307" y="98458"/>
              <a:ext cx="3267610"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Homepage desktop</a:t>
              </a:r>
            </a:p>
          </p:txBody>
        </p:sp>
      </p:grpSp>
      <p:sp>
        <p:nvSpPr>
          <p:cNvPr name="Freeform 10" id="10"/>
          <p:cNvSpPr/>
          <p:nvPr/>
        </p:nvSpPr>
        <p:spPr>
          <a:xfrm flipH="false" flipV="false" rot="0">
            <a:off x="8948975" y="3294396"/>
            <a:ext cx="6768302" cy="5142799"/>
          </a:xfrm>
          <a:custGeom>
            <a:avLst/>
            <a:gdLst/>
            <a:ahLst/>
            <a:cxnLst/>
            <a:rect r="r" b="b" t="t" l="l"/>
            <a:pathLst>
              <a:path h="5142799" w="6768302">
                <a:moveTo>
                  <a:pt x="0" y="0"/>
                </a:moveTo>
                <a:lnTo>
                  <a:pt x="6768302" y="0"/>
                </a:lnTo>
                <a:lnTo>
                  <a:pt x="6768302" y="5142798"/>
                </a:lnTo>
                <a:lnTo>
                  <a:pt x="0" y="5142798"/>
                </a:lnTo>
                <a:lnTo>
                  <a:pt x="0" y="0"/>
                </a:lnTo>
                <a:close/>
              </a:path>
            </a:pathLst>
          </a:custGeom>
          <a:blipFill>
            <a:blip r:embed="rId2"/>
            <a:stretch>
              <a:fillRect l="-11825" t="-18036" r="-11825" b="-17648"/>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4" id="4"/>
          <p:cNvGrpSpPr/>
          <p:nvPr/>
        </p:nvGrpSpPr>
        <p:grpSpPr>
          <a:xfrm rot="0">
            <a:off x="1395392" y="1673268"/>
            <a:ext cx="6930874" cy="7484596"/>
            <a:chOff x="0" y="0"/>
            <a:chExt cx="9241166" cy="9979461"/>
          </a:xfrm>
        </p:grpSpPr>
        <p:sp>
          <p:nvSpPr>
            <p:cNvPr name="TextBox 5" id="5"/>
            <p:cNvSpPr txBox="true"/>
            <p:nvPr/>
          </p:nvSpPr>
          <p:spPr>
            <a:xfrm rot="0">
              <a:off x="0" y="65687"/>
              <a:ext cx="924116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Idea di design 3</a:t>
              </a:r>
            </a:p>
          </p:txBody>
        </p:sp>
        <p:sp>
          <p:nvSpPr>
            <p:cNvPr name="TextBox 6" id="6"/>
            <p:cNvSpPr txBox="true"/>
            <p:nvPr/>
          </p:nvSpPr>
          <p:spPr>
            <a:xfrm rot="0">
              <a:off x="0" y="1850589"/>
              <a:ext cx="9241166" cy="8134483"/>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Nello sviluppo di questa idea di progetto sono state elaborate una serie di funzionalità necessarie al sistema insieme ad altre funzionalità utili. Tra le funzionalità è stato pensato anche il concetto di “momento” come post personale di un utente. L’idea nasce dall’idea di aumentare l’engagement permettendo agli utenti di condividere anche momenti personali, connessi alla comunità, per condividerli con i propri contatti.</a:t>
              </a:r>
            </a:p>
            <a:p>
              <a:pPr>
                <a:lnSpc>
                  <a:spcPts val="3749"/>
                </a:lnSpc>
              </a:pPr>
            </a:p>
            <a:p>
              <a:pPr>
                <a:lnSpc>
                  <a:spcPts val="3749"/>
                </a:lnSpc>
              </a:pPr>
              <a:r>
                <a:rPr lang="en-US" sz="2499" spc="24">
                  <a:solidFill>
                    <a:srgbClr val="000000"/>
                  </a:solidFill>
                  <a:latin typeface="DM Sans"/>
                </a:rPr>
                <a:t>Ogni idea di design è stata accompagnata da uno storyboard.</a:t>
              </a:r>
            </a:p>
          </p:txBody>
        </p:sp>
      </p:grpSp>
      <p:grpSp>
        <p:nvGrpSpPr>
          <p:cNvPr name="Group 7" id="7"/>
          <p:cNvGrpSpPr/>
          <p:nvPr/>
        </p:nvGrpSpPr>
        <p:grpSpPr>
          <a:xfrm rot="0">
            <a:off x="9144000" y="8745789"/>
            <a:ext cx="2856168" cy="512511"/>
            <a:chOff x="0" y="0"/>
            <a:chExt cx="3808224" cy="683349"/>
          </a:xfrm>
        </p:grpSpPr>
        <p:sp>
          <p:nvSpPr>
            <p:cNvPr name="AutoShape 8" id="8"/>
            <p:cNvSpPr/>
            <p:nvPr/>
          </p:nvSpPr>
          <p:spPr>
            <a:xfrm rot="0">
              <a:off x="0" y="0"/>
              <a:ext cx="3808224" cy="683349"/>
            </a:xfrm>
            <a:prstGeom prst="rect">
              <a:avLst/>
            </a:prstGeom>
            <a:solidFill>
              <a:srgbClr val="FFE500"/>
            </a:solidFill>
          </p:spPr>
        </p:sp>
        <p:sp>
          <p:nvSpPr>
            <p:cNvPr name="TextBox 9" id="9"/>
            <p:cNvSpPr txBox="true"/>
            <p:nvPr/>
          </p:nvSpPr>
          <p:spPr>
            <a:xfrm rot="0">
              <a:off x="270307" y="98458"/>
              <a:ext cx="3267610"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Homepage desktop</a:t>
              </a:r>
            </a:p>
          </p:txBody>
        </p:sp>
      </p:grpSp>
      <p:sp>
        <p:nvSpPr>
          <p:cNvPr name="Freeform 10" id="10"/>
          <p:cNvSpPr/>
          <p:nvPr/>
        </p:nvSpPr>
        <p:spPr>
          <a:xfrm flipH="false" flipV="false" rot="0">
            <a:off x="9065737" y="3756062"/>
            <a:ext cx="8115300" cy="4989727"/>
          </a:xfrm>
          <a:custGeom>
            <a:avLst/>
            <a:gdLst/>
            <a:ahLst/>
            <a:cxnLst/>
            <a:rect r="r" b="b" t="t" l="l"/>
            <a:pathLst>
              <a:path h="4989727" w="8115300">
                <a:moveTo>
                  <a:pt x="0" y="0"/>
                </a:moveTo>
                <a:lnTo>
                  <a:pt x="8115300" y="0"/>
                </a:lnTo>
                <a:lnTo>
                  <a:pt x="8115300" y="4989727"/>
                </a:lnTo>
                <a:lnTo>
                  <a:pt x="0" y="4989727"/>
                </a:lnTo>
                <a:lnTo>
                  <a:pt x="0" y="0"/>
                </a:lnTo>
                <a:close/>
              </a:path>
            </a:pathLst>
          </a:custGeom>
          <a:blipFill>
            <a:blip r:embed="rId2"/>
            <a:stretch>
              <a:fillRect l="-13705" t="-18934" r="-13705" b="-18934"/>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66763" y="2010572"/>
            <a:ext cx="8354474" cy="6265856"/>
          </a:xfrm>
          <a:custGeom>
            <a:avLst/>
            <a:gdLst/>
            <a:ahLst/>
            <a:cxnLst/>
            <a:rect r="r" b="b" t="t" l="l"/>
            <a:pathLst>
              <a:path h="6265856" w="8354474">
                <a:moveTo>
                  <a:pt x="0" y="0"/>
                </a:moveTo>
                <a:lnTo>
                  <a:pt x="8354474" y="0"/>
                </a:lnTo>
                <a:lnTo>
                  <a:pt x="8354474" y="6265856"/>
                </a:lnTo>
                <a:lnTo>
                  <a:pt x="0" y="6265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09562" y="4264633"/>
            <a:ext cx="6068876" cy="1824408"/>
          </a:xfrm>
          <a:prstGeom prst="rect">
            <a:avLst/>
          </a:prstGeom>
        </p:spPr>
        <p:txBody>
          <a:bodyPr anchor="t" rtlCol="false" tIns="0" lIns="0" bIns="0" rIns="0">
            <a:spAutoFit/>
          </a:bodyPr>
          <a:lstStyle/>
          <a:p>
            <a:pPr algn="ctr" marL="0" indent="0" lvl="0">
              <a:lnSpc>
                <a:spcPts val="7150"/>
              </a:lnSpc>
            </a:pPr>
            <a:r>
              <a:rPr lang="en-US" sz="6500">
                <a:solidFill>
                  <a:srgbClr val="000000"/>
                </a:solidFill>
                <a:latin typeface="DM Sans Bold"/>
              </a:rPr>
              <a:t>Fase 3: Prototipazione</a:t>
            </a:r>
          </a:p>
        </p:txBody>
      </p:sp>
      <p:sp>
        <p:nvSpPr>
          <p:cNvPr name="TextBox 4" id="4"/>
          <p:cNvSpPr txBox="true"/>
          <p:nvPr/>
        </p:nvSpPr>
        <p:spPr>
          <a:xfrm rot="-323570">
            <a:off x="1694091" y="2042356"/>
            <a:ext cx="3238588" cy="881999"/>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Valutazione dell'usabilità</a:t>
            </a:r>
          </a:p>
        </p:txBody>
      </p:sp>
      <p:sp>
        <p:nvSpPr>
          <p:cNvPr name="TextBox 5" id="5"/>
          <p:cNvSpPr txBox="true"/>
          <p:nvPr/>
        </p:nvSpPr>
        <p:spPr>
          <a:xfrm rot="382997">
            <a:off x="13811785" y="7206315"/>
            <a:ext cx="3238588" cy="881999"/>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Quale task scegliere per l'analisi?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62439" y="2918230"/>
            <a:ext cx="2324282" cy="512511"/>
            <a:chOff x="0" y="0"/>
            <a:chExt cx="3099043" cy="683349"/>
          </a:xfrm>
        </p:grpSpPr>
        <p:sp>
          <p:nvSpPr>
            <p:cNvPr name="AutoShape 3" id="3"/>
            <p:cNvSpPr/>
            <p:nvPr/>
          </p:nvSpPr>
          <p:spPr>
            <a:xfrm rot="0">
              <a:off x="0" y="0"/>
              <a:ext cx="3099043" cy="683349"/>
            </a:xfrm>
            <a:prstGeom prst="rect">
              <a:avLst/>
            </a:prstGeom>
            <a:solidFill>
              <a:srgbClr val="FFE500"/>
            </a:solidFill>
          </p:spPr>
        </p:sp>
        <p:sp>
          <p:nvSpPr>
            <p:cNvPr name="TextBox 4" id="4"/>
            <p:cNvSpPr txBox="true"/>
            <p:nvPr/>
          </p:nvSpPr>
          <p:spPr>
            <a:xfrm rot="0">
              <a:off x="219970" y="98458"/>
              <a:ext cx="265910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Homepage</a:t>
              </a:r>
            </a:p>
          </p:txBody>
        </p:sp>
      </p:grpSp>
      <p:sp>
        <p:nvSpPr>
          <p:cNvPr name="Freeform 5" id="5"/>
          <p:cNvSpPr/>
          <p:nvPr/>
        </p:nvSpPr>
        <p:spPr>
          <a:xfrm flipH="false" flipV="false" rot="0">
            <a:off x="8666183" y="3834313"/>
            <a:ext cx="9320149" cy="4316313"/>
          </a:xfrm>
          <a:custGeom>
            <a:avLst/>
            <a:gdLst/>
            <a:ahLst/>
            <a:cxnLst/>
            <a:rect r="r" b="b" t="t" l="l"/>
            <a:pathLst>
              <a:path h="4316313" w="9320149">
                <a:moveTo>
                  <a:pt x="0" y="0"/>
                </a:moveTo>
                <a:lnTo>
                  <a:pt x="9320149" y="0"/>
                </a:lnTo>
                <a:lnTo>
                  <a:pt x="9320149" y="4316313"/>
                </a:lnTo>
                <a:lnTo>
                  <a:pt x="0" y="4316313"/>
                </a:lnTo>
                <a:lnTo>
                  <a:pt x="0" y="0"/>
                </a:lnTo>
                <a:close/>
              </a:path>
            </a:pathLst>
          </a:custGeom>
          <a:blipFill>
            <a:blip r:embed="rId2"/>
            <a:stretch>
              <a:fillRect l="0" t="0" r="-8953" b="0"/>
            </a:stretch>
          </a:blipFill>
        </p:spPr>
      </p:sp>
      <p:sp>
        <p:nvSpPr>
          <p:cNvPr name="TextBox 6" id="6"/>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7" id="7"/>
          <p:cNvSpPr txBox="true"/>
          <p:nvPr/>
        </p:nvSpPr>
        <p:spPr>
          <a:xfrm rot="0">
            <a:off x="39522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8" id="8"/>
          <p:cNvGrpSpPr/>
          <p:nvPr/>
        </p:nvGrpSpPr>
        <p:grpSpPr>
          <a:xfrm rot="0">
            <a:off x="395220" y="3430741"/>
            <a:ext cx="8467218" cy="5123456"/>
            <a:chOff x="0" y="0"/>
            <a:chExt cx="11289624" cy="6831275"/>
          </a:xfrm>
        </p:grpSpPr>
        <p:sp>
          <p:nvSpPr>
            <p:cNvPr name="TextBox 9" id="9"/>
            <p:cNvSpPr txBox="true"/>
            <p:nvPr/>
          </p:nvSpPr>
          <p:spPr>
            <a:xfrm rot="0">
              <a:off x="0" y="65687"/>
              <a:ext cx="11289624"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Paper Sketch</a:t>
              </a:r>
            </a:p>
          </p:txBody>
        </p:sp>
        <p:sp>
          <p:nvSpPr>
            <p:cNvPr name="TextBox 10" id="10"/>
            <p:cNvSpPr txBox="true"/>
            <p:nvPr/>
          </p:nvSpPr>
          <p:spPr>
            <a:xfrm rot="0">
              <a:off x="0" y="1850589"/>
              <a:ext cx="11289624" cy="4986297"/>
            </a:xfrm>
            <a:prstGeom prst="rect">
              <a:avLst/>
            </a:prstGeom>
          </p:spPr>
          <p:txBody>
            <a:bodyPr anchor="t" rtlCol="false" tIns="0" lIns="0" bIns="0" rIns="0">
              <a:spAutoFit/>
            </a:bodyPr>
            <a:lstStyle/>
            <a:p>
              <a:pPr>
                <a:lnSpc>
                  <a:spcPts val="3749"/>
                </a:lnSpc>
              </a:pPr>
              <a:r>
                <a:rPr lang="en-US" sz="2499" spc="24">
                  <a:solidFill>
                    <a:srgbClr val="000000"/>
                  </a:solidFill>
                  <a:latin typeface="DM Sans"/>
                </a:rPr>
                <a:t>Abbiamo progettato una versione più completa del sistema, che unisce i punti di forza delle precedenti </a:t>
              </a:r>
            </a:p>
            <a:p>
              <a:pPr>
                <a:lnSpc>
                  <a:spcPts val="3749"/>
                </a:lnSpc>
              </a:pPr>
              <a:r>
                <a:rPr lang="en-US" sz="2499" spc="24">
                  <a:solidFill>
                    <a:srgbClr val="000000"/>
                  </a:solidFill>
                  <a:latin typeface="DM Sans"/>
                </a:rPr>
                <a:t>idee di progetto, attraverso l'uso di sketch digitali su Figma. </a:t>
              </a:r>
              <a:r>
                <a:rPr lang="en-US" sz="2499" spc="24">
                  <a:solidFill>
                    <a:srgbClr val="000000"/>
                  </a:solidFill>
                  <a:latin typeface="DM Sans"/>
                </a:rPr>
                <a:t> Il formato degli sketch è un semplice wireframe che stabilisce i contenuti e la loro disposizione, senza dare spazio alla grafica, in modo da poter analizzare </a:t>
              </a:r>
            </a:p>
            <a:p>
              <a:pPr>
                <a:lnSpc>
                  <a:spcPts val="3749"/>
                </a:lnSpc>
              </a:pPr>
              <a:r>
                <a:rPr lang="en-US" sz="2499" spc="24">
                  <a:solidFill>
                    <a:srgbClr val="000000"/>
                  </a:solidFill>
                  <a:latin typeface="DM Sans"/>
                </a:rPr>
                <a:t>solo la chiarezza del sistema.</a:t>
              </a:r>
            </a:p>
            <a:p>
              <a:pPr marL="0" indent="0" lvl="0">
                <a:lnSpc>
                  <a:spcPts val="3750"/>
                </a:lnSpc>
              </a:pPr>
            </a:p>
          </p:txBody>
        </p:sp>
      </p:gr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4468" y="3761795"/>
            <a:ext cx="7903328" cy="5496505"/>
            <a:chOff x="0" y="0"/>
            <a:chExt cx="48989738" cy="34070754"/>
          </a:xfrm>
        </p:grpSpPr>
        <p:sp>
          <p:nvSpPr>
            <p:cNvPr name="Freeform 3" id="3"/>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4" id="4"/>
          <p:cNvGrpSpPr/>
          <p:nvPr/>
        </p:nvGrpSpPr>
        <p:grpSpPr>
          <a:xfrm rot="0">
            <a:off x="9355972" y="3761795"/>
            <a:ext cx="7903328" cy="5496505"/>
            <a:chOff x="0" y="0"/>
            <a:chExt cx="48989738" cy="34070754"/>
          </a:xfrm>
        </p:grpSpPr>
        <p:sp>
          <p:nvSpPr>
            <p:cNvPr name="Freeform 5" id="5"/>
            <p:cNvSpPr/>
            <p:nvPr/>
          </p:nvSpPr>
          <p:spPr>
            <a:xfrm flipH="false" flipV="false" rot="0">
              <a:off x="0" y="0"/>
              <a:ext cx="48989738" cy="34070754"/>
            </a:xfrm>
            <a:custGeom>
              <a:avLst/>
              <a:gdLst/>
              <a:ahLst/>
              <a:cxnLst/>
              <a:rect r="r" b="b" t="t" l="l"/>
              <a:pathLst>
                <a:path h="34070754" w="48989738">
                  <a:moveTo>
                    <a:pt x="0" y="0"/>
                  </a:moveTo>
                  <a:lnTo>
                    <a:pt x="0" y="34070754"/>
                  </a:lnTo>
                  <a:lnTo>
                    <a:pt x="48989738" y="34070754"/>
                  </a:lnTo>
                  <a:lnTo>
                    <a:pt x="48989738" y="0"/>
                  </a:lnTo>
                  <a:lnTo>
                    <a:pt x="0" y="0"/>
                  </a:lnTo>
                  <a:close/>
                  <a:moveTo>
                    <a:pt x="48928778" y="34009794"/>
                  </a:moveTo>
                  <a:lnTo>
                    <a:pt x="59690" y="34009794"/>
                  </a:lnTo>
                  <a:lnTo>
                    <a:pt x="59690" y="59690"/>
                  </a:lnTo>
                  <a:lnTo>
                    <a:pt x="48928778" y="59690"/>
                  </a:lnTo>
                  <a:lnTo>
                    <a:pt x="48928778" y="34009794"/>
                  </a:lnTo>
                  <a:close/>
                </a:path>
              </a:pathLst>
            </a:custGeom>
            <a:solidFill>
              <a:srgbClr val="000000"/>
            </a:solidFill>
          </p:spPr>
        </p:sp>
      </p:grpSp>
      <p:grpSp>
        <p:nvGrpSpPr>
          <p:cNvPr name="Group 6" id="6"/>
          <p:cNvGrpSpPr/>
          <p:nvPr/>
        </p:nvGrpSpPr>
        <p:grpSpPr>
          <a:xfrm rot="0">
            <a:off x="1028700" y="906266"/>
            <a:ext cx="9816923" cy="1714368"/>
            <a:chOff x="0" y="0"/>
            <a:chExt cx="13089230" cy="2285823"/>
          </a:xfrm>
        </p:grpSpPr>
        <p:sp>
          <p:nvSpPr>
            <p:cNvPr name="TextBox 7" id="7"/>
            <p:cNvSpPr txBox="true"/>
            <p:nvPr/>
          </p:nvSpPr>
          <p:spPr>
            <a:xfrm rot="0">
              <a:off x="0" y="57150"/>
              <a:ext cx="13089230" cy="1345146"/>
            </a:xfrm>
            <a:prstGeom prst="rect">
              <a:avLst/>
            </a:prstGeom>
          </p:spPr>
          <p:txBody>
            <a:bodyPr anchor="t" rtlCol="false" tIns="0" lIns="0" bIns="0" rIns="0">
              <a:spAutoFit/>
            </a:bodyPr>
            <a:lstStyle/>
            <a:p>
              <a:pPr marL="0" indent="0" lvl="0">
                <a:lnSpc>
                  <a:spcPts val="7635"/>
                </a:lnSpc>
              </a:pPr>
              <a:r>
                <a:rPr lang="en-US" sz="6941">
                  <a:solidFill>
                    <a:srgbClr val="000000"/>
                  </a:solidFill>
                  <a:latin typeface="DM Sans Bold"/>
                </a:rPr>
                <a:t>Mago di Oz</a:t>
              </a:r>
            </a:p>
          </p:txBody>
        </p:sp>
        <p:sp>
          <p:nvSpPr>
            <p:cNvPr name="TextBox 8" id="8"/>
            <p:cNvSpPr txBox="true"/>
            <p:nvPr/>
          </p:nvSpPr>
          <p:spPr>
            <a:xfrm rot="0">
              <a:off x="0" y="1699624"/>
              <a:ext cx="13089230" cy="375489"/>
            </a:xfrm>
            <a:prstGeom prst="rect">
              <a:avLst/>
            </a:prstGeom>
          </p:spPr>
          <p:txBody>
            <a:bodyPr anchor="t" rtlCol="false" tIns="0" lIns="0" bIns="0" rIns="0">
              <a:spAutoFit/>
            </a:bodyPr>
            <a:lstStyle/>
            <a:p>
              <a:pPr>
                <a:lnSpc>
                  <a:spcPts val="2409"/>
                </a:lnSpc>
              </a:pPr>
            </a:p>
          </p:txBody>
        </p:sp>
      </p:grpSp>
      <p:grpSp>
        <p:nvGrpSpPr>
          <p:cNvPr name="Group 9" id="9"/>
          <p:cNvGrpSpPr/>
          <p:nvPr/>
        </p:nvGrpSpPr>
        <p:grpSpPr>
          <a:xfrm rot="0">
            <a:off x="1028700" y="2934958"/>
            <a:ext cx="3722756" cy="512511"/>
            <a:chOff x="0" y="0"/>
            <a:chExt cx="4963674" cy="683349"/>
          </a:xfrm>
        </p:grpSpPr>
        <p:sp>
          <p:nvSpPr>
            <p:cNvPr name="AutoShape 10" id="10"/>
            <p:cNvSpPr/>
            <p:nvPr/>
          </p:nvSpPr>
          <p:spPr>
            <a:xfrm rot="0">
              <a:off x="0" y="0"/>
              <a:ext cx="4963674" cy="683349"/>
            </a:xfrm>
            <a:prstGeom prst="rect">
              <a:avLst/>
            </a:prstGeom>
            <a:solidFill>
              <a:srgbClr val="FFE500"/>
            </a:solidFill>
          </p:spPr>
        </p:sp>
        <p:sp>
          <p:nvSpPr>
            <p:cNvPr name="TextBox 11" id="11"/>
            <p:cNvSpPr txBox="true"/>
            <p:nvPr/>
          </p:nvSpPr>
          <p:spPr>
            <a:xfrm rot="0">
              <a:off x="352321" y="98458"/>
              <a:ext cx="4259033"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Sviluppatori del progetto</a:t>
              </a:r>
            </a:p>
          </p:txBody>
        </p:sp>
      </p:grpSp>
      <p:grpSp>
        <p:nvGrpSpPr>
          <p:cNvPr name="Group 12" id="12"/>
          <p:cNvGrpSpPr/>
          <p:nvPr/>
        </p:nvGrpSpPr>
        <p:grpSpPr>
          <a:xfrm rot="0">
            <a:off x="9355972" y="2934958"/>
            <a:ext cx="3297791" cy="512511"/>
            <a:chOff x="0" y="0"/>
            <a:chExt cx="4397054" cy="683349"/>
          </a:xfrm>
        </p:grpSpPr>
        <p:sp>
          <p:nvSpPr>
            <p:cNvPr name="AutoShape 13" id="13"/>
            <p:cNvSpPr/>
            <p:nvPr/>
          </p:nvSpPr>
          <p:spPr>
            <a:xfrm rot="0">
              <a:off x="0" y="0"/>
              <a:ext cx="4397054" cy="683349"/>
            </a:xfrm>
            <a:prstGeom prst="rect">
              <a:avLst/>
            </a:prstGeom>
            <a:solidFill>
              <a:srgbClr val="FFE500"/>
            </a:solidFill>
          </p:spPr>
        </p:sp>
        <p:sp>
          <p:nvSpPr>
            <p:cNvPr name="TextBox 14" id="14"/>
            <p:cNvSpPr txBox="true"/>
            <p:nvPr/>
          </p:nvSpPr>
          <p:spPr>
            <a:xfrm rot="0">
              <a:off x="312102" y="98458"/>
              <a:ext cx="3772850"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Colleghi universitari</a:t>
              </a:r>
            </a:p>
          </p:txBody>
        </p:sp>
      </p:grpSp>
      <p:grpSp>
        <p:nvGrpSpPr>
          <p:cNvPr name="Group 15" id="15"/>
          <p:cNvGrpSpPr/>
          <p:nvPr/>
        </p:nvGrpSpPr>
        <p:grpSpPr>
          <a:xfrm rot="0">
            <a:off x="1431969" y="4159159"/>
            <a:ext cx="1975382" cy="1968683"/>
            <a:chOff x="0" y="0"/>
            <a:chExt cx="2633843" cy="2624910"/>
          </a:xfrm>
        </p:grpSpPr>
        <p:grpSp>
          <p:nvGrpSpPr>
            <p:cNvPr name="Group 16" id="16"/>
            <p:cNvGrpSpPr/>
            <p:nvPr/>
          </p:nvGrpSpPr>
          <p:grpSpPr>
            <a:xfrm rot="0">
              <a:off x="0" y="0"/>
              <a:ext cx="2633843" cy="2624910"/>
              <a:chOff x="0" y="0"/>
              <a:chExt cx="3216910" cy="3468840"/>
            </a:xfrm>
          </p:grpSpPr>
          <p:sp>
            <p:nvSpPr>
              <p:cNvPr name="Freeform 17" id="17"/>
              <p:cNvSpPr/>
              <p:nvPr/>
            </p:nvSpPr>
            <p:spPr>
              <a:xfrm flipH="false" flipV="false" rot="0">
                <a:off x="19050" y="223520"/>
                <a:ext cx="3178810" cy="3237700"/>
              </a:xfrm>
              <a:custGeom>
                <a:avLst/>
                <a:gdLst/>
                <a:ahLst/>
                <a:cxnLst/>
                <a:rect r="r" b="b" t="t" l="l"/>
                <a:pathLst>
                  <a:path h="3237700" w="3178810">
                    <a:moveTo>
                      <a:pt x="0" y="11430"/>
                    </a:moveTo>
                    <a:cubicBezTo>
                      <a:pt x="0" y="11430"/>
                      <a:pt x="2540" y="340360"/>
                      <a:pt x="2540" y="749300"/>
                    </a:cubicBezTo>
                    <a:cubicBezTo>
                      <a:pt x="2540" y="1278479"/>
                      <a:pt x="7620" y="2056600"/>
                      <a:pt x="7620" y="2316950"/>
                    </a:cubicBezTo>
                    <a:cubicBezTo>
                      <a:pt x="7620" y="2511260"/>
                      <a:pt x="16510" y="2910040"/>
                      <a:pt x="21590" y="3101810"/>
                    </a:cubicBezTo>
                    <a:lnTo>
                      <a:pt x="130810" y="3216110"/>
                    </a:lnTo>
                    <a:cubicBezTo>
                      <a:pt x="275590" y="3223730"/>
                      <a:pt x="543560" y="3237700"/>
                      <a:pt x="793750" y="3237700"/>
                    </a:cubicBezTo>
                    <a:lnTo>
                      <a:pt x="3178810" y="323770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8" id="18"/>
              <p:cNvSpPr/>
              <p:nvPr/>
            </p:nvSpPr>
            <p:spPr>
              <a:xfrm flipH="false" flipV="false" rot="0">
                <a:off x="12700" y="217170"/>
                <a:ext cx="3191510" cy="3250401"/>
              </a:xfrm>
              <a:custGeom>
                <a:avLst/>
                <a:gdLst/>
                <a:ahLst/>
                <a:cxnLst/>
                <a:rect r="r" b="b" t="t" l="l"/>
                <a:pathLst>
                  <a:path h="3250401" w="3191510">
                    <a:moveTo>
                      <a:pt x="3191510" y="3250401"/>
                    </a:moveTo>
                    <a:lnTo>
                      <a:pt x="800100" y="3250401"/>
                    </a:lnTo>
                    <a:cubicBezTo>
                      <a:pt x="547370" y="3250401"/>
                      <a:pt x="270510" y="3236430"/>
                      <a:pt x="137160" y="3228810"/>
                    </a:cubicBezTo>
                    <a:lnTo>
                      <a:pt x="134620" y="3228810"/>
                    </a:lnTo>
                    <a:lnTo>
                      <a:pt x="21590" y="3110701"/>
                    </a:lnTo>
                    <a:lnTo>
                      <a:pt x="21590" y="3108160"/>
                    </a:lnTo>
                    <a:cubicBezTo>
                      <a:pt x="16510" y="2904960"/>
                      <a:pt x="7620" y="2511260"/>
                      <a:pt x="7620" y="2323300"/>
                    </a:cubicBezTo>
                    <a:cubicBezTo>
                      <a:pt x="7620" y="2207730"/>
                      <a:pt x="6350" y="2031200"/>
                      <a:pt x="5080" y="1789977"/>
                    </a:cubicBezTo>
                    <a:cubicBezTo>
                      <a:pt x="3810" y="1431485"/>
                      <a:pt x="2540" y="102591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3250401"/>
                    </a:lnTo>
                    <a:close/>
                    <a:moveTo>
                      <a:pt x="139700" y="3216110"/>
                    </a:moveTo>
                    <a:cubicBezTo>
                      <a:pt x="273050" y="3223730"/>
                      <a:pt x="548640" y="3237701"/>
                      <a:pt x="800100" y="3237701"/>
                    </a:cubicBezTo>
                    <a:lnTo>
                      <a:pt x="3178810" y="3237701"/>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1025918"/>
                      <a:pt x="16510" y="1431485"/>
                      <a:pt x="17780" y="1789977"/>
                    </a:cubicBezTo>
                    <a:cubicBezTo>
                      <a:pt x="19050" y="2031200"/>
                      <a:pt x="20320" y="2207730"/>
                      <a:pt x="20320" y="2323300"/>
                    </a:cubicBezTo>
                    <a:cubicBezTo>
                      <a:pt x="20320" y="2509990"/>
                      <a:pt x="29210" y="2901150"/>
                      <a:pt x="34290" y="3105620"/>
                    </a:cubicBezTo>
                    <a:lnTo>
                      <a:pt x="139700" y="3216110"/>
                    </a:lnTo>
                    <a:close/>
                    <a:moveTo>
                      <a:pt x="139700" y="3216110"/>
                    </a:moveTo>
                    <a:lnTo>
                      <a:pt x="133350" y="3090380"/>
                    </a:lnTo>
                    <a:lnTo>
                      <a:pt x="34290" y="3104351"/>
                    </a:lnTo>
                    <a:lnTo>
                      <a:pt x="139700" y="3216110"/>
                    </a:lnTo>
                    <a:close/>
                  </a:path>
                </a:pathLst>
              </a:custGeom>
              <a:solidFill>
                <a:srgbClr val="000000"/>
              </a:solidFill>
            </p:spPr>
          </p:sp>
          <p:sp>
            <p:nvSpPr>
              <p:cNvPr name="Freeform 19" id="1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0" id="20"/>
            <p:cNvSpPr txBox="true"/>
            <p:nvPr/>
          </p:nvSpPr>
          <p:spPr>
            <a:xfrm rot="0">
              <a:off x="269662" y="664306"/>
              <a:ext cx="2032536" cy="1139122"/>
            </a:xfrm>
            <a:prstGeom prst="rect">
              <a:avLst/>
            </a:prstGeom>
          </p:spPr>
          <p:txBody>
            <a:bodyPr anchor="t" rtlCol="false" tIns="0" lIns="0" bIns="0" rIns="0">
              <a:spAutoFit/>
            </a:bodyPr>
            <a:lstStyle/>
            <a:p>
              <a:pPr>
                <a:lnSpc>
                  <a:spcPts val="2324"/>
                </a:lnSpc>
              </a:pPr>
              <a:r>
                <a:rPr lang="en-US" sz="1549" spc="15">
                  <a:solidFill>
                    <a:srgbClr val="000000"/>
                  </a:solidFill>
                  <a:latin typeface="DM Sans"/>
                </a:rPr>
                <a:t>UC_1</a:t>
              </a:r>
            </a:p>
            <a:p>
              <a:pPr marL="0" indent="0" lvl="0">
                <a:lnSpc>
                  <a:spcPts val="2324"/>
                </a:lnSpc>
              </a:pPr>
              <a:r>
                <a:rPr lang="en-US" sz="1549" spc="15">
                  <a:solidFill>
                    <a:srgbClr val="000000"/>
                  </a:solidFill>
                  <a:latin typeface="DM Sans"/>
                </a:rPr>
                <a:t>Organizzazione evento</a:t>
              </a:r>
            </a:p>
          </p:txBody>
        </p:sp>
      </p:grpSp>
      <p:grpSp>
        <p:nvGrpSpPr>
          <p:cNvPr name="Group 21" id="21"/>
          <p:cNvGrpSpPr/>
          <p:nvPr/>
        </p:nvGrpSpPr>
        <p:grpSpPr>
          <a:xfrm rot="0">
            <a:off x="9838186" y="4119801"/>
            <a:ext cx="2014874" cy="2008041"/>
            <a:chOff x="0" y="0"/>
            <a:chExt cx="2686499" cy="2677387"/>
          </a:xfrm>
        </p:grpSpPr>
        <p:grpSp>
          <p:nvGrpSpPr>
            <p:cNvPr name="Group 22" id="22"/>
            <p:cNvGrpSpPr/>
            <p:nvPr/>
          </p:nvGrpSpPr>
          <p:grpSpPr>
            <a:xfrm rot="0">
              <a:off x="0" y="0"/>
              <a:ext cx="2686499" cy="2677387"/>
              <a:chOff x="0" y="0"/>
              <a:chExt cx="3216910" cy="3468840"/>
            </a:xfrm>
          </p:grpSpPr>
          <p:sp>
            <p:nvSpPr>
              <p:cNvPr name="Freeform 23" id="23"/>
              <p:cNvSpPr/>
              <p:nvPr/>
            </p:nvSpPr>
            <p:spPr>
              <a:xfrm flipH="false" flipV="false" rot="0">
                <a:off x="19050" y="223520"/>
                <a:ext cx="3178810" cy="3237700"/>
              </a:xfrm>
              <a:custGeom>
                <a:avLst/>
                <a:gdLst/>
                <a:ahLst/>
                <a:cxnLst/>
                <a:rect r="r" b="b" t="t" l="l"/>
                <a:pathLst>
                  <a:path h="3237700" w="3178810">
                    <a:moveTo>
                      <a:pt x="0" y="11430"/>
                    </a:moveTo>
                    <a:cubicBezTo>
                      <a:pt x="0" y="11430"/>
                      <a:pt x="2540" y="340360"/>
                      <a:pt x="2540" y="749300"/>
                    </a:cubicBezTo>
                    <a:cubicBezTo>
                      <a:pt x="2540" y="1278479"/>
                      <a:pt x="7620" y="2056600"/>
                      <a:pt x="7620" y="2316950"/>
                    </a:cubicBezTo>
                    <a:cubicBezTo>
                      <a:pt x="7620" y="2511260"/>
                      <a:pt x="16510" y="2910040"/>
                      <a:pt x="21590" y="3101810"/>
                    </a:cubicBezTo>
                    <a:lnTo>
                      <a:pt x="130810" y="3216110"/>
                    </a:lnTo>
                    <a:cubicBezTo>
                      <a:pt x="275590" y="3223730"/>
                      <a:pt x="543560" y="3237700"/>
                      <a:pt x="793750" y="3237700"/>
                    </a:cubicBezTo>
                    <a:lnTo>
                      <a:pt x="3178810" y="323770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24" id="24"/>
              <p:cNvSpPr/>
              <p:nvPr/>
            </p:nvSpPr>
            <p:spPr>
              <a:xfrm flipH="false" flipV="false" rot="0">
                <a:off x="12700" y="217170"/>
                <a:ext cx="3191510" cy="3250401"/>
              </a:xfrm>
              <a:custGeom>
                <a:avLst/>
                <a:gdLst/>
                <a:ahLst/>
                <a:cxnLst/>
                <a:rect r="r" b="b" t="t" l="l"/>
                <a:pathLst>
                  <a:path h="3250401" w="3191510">
                    <a:moveTo>
                      <a:pt x="3191510" y="3250401"/>
                    </a:moveTo>
                    <a:lnTo>
                      <a:pt x="800100" y="3250401"/>
                    </a:lnTo>
                    <a:cubicBezTo>
                      <a:pt x="547370" y="3250401"/>
                      <a:pt x="270510" y="3236430"/>
                      <a:pt x="137160" y="3228810"/>
                    </a:cubicBezTo>
                    <a:lnTo>
                      <a:pt x="134620" y="3228810"/>
                    </a:lnTo>
                    <a:lnTo>
                      <a:pt x="21590" y="3110701"/>
                    </a:lnTo>
                    <a:lnTo>
                      <a:pt x="21590" y="3108160"/>
                    </a:lnTo>
                    <a:cubicBezTo>
                      <a:pt x="16510" y="2904960"/>
                      <a:pt x="7620" y="2511260"/>
                      <a:pt x="7620" y="2323300"/>
                    </a:cubicBezTo>
                    <a:cubicBezTo>
                      <a:pt x="7620" y="2207730"/>
                      <a:pt x="6350" y="2031200"/>
                      <a:pt x="5080" y="1789977"/>
                    </a:cubicBezTo>
                    <a:cubicBezTo>
                      <a:pt x="3810" y="1431485"/>
                      <a:pt x="2540" y="102591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3250401"/>
                    </a:lnTo>
                    <a:close/>
                    <a:moveTo>
                      <a:pt x="139700" y="3216110"/>
                    </a:moveTo>
                    <a:cubicBezTo>
                      <a:pt x="273050" y="3223730"/>
                      <a:pt x="548640" y="3237701"/>
                      <a:pt x="800100" y="3237701"/>
                    </a:cubicBezTo>
                    <a:lnTo>
                      <a:pt x="3178810" y="3237701"/>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1025918"/>
                      <a:pt x="16510" y="1431485"/>
                      <a:pt x="17780" y="1789977"/>
                    </a:cubicBezTo>
                    <a:cubicBezTo>
                      <a:pt x="19050" y="2031200"/>
                      <a:pt x="20320" y="2207730"/>
                      <a:pt x="20320" y="2323300"/>
                    </a:cubicBezTo>
                    <a:cubicBezTo>
                      <a:pt x="20320" y="2509990"/>
                      <a:pt x="29210" y="2901150"/>
                      <a:pt x="34290" y="3105620"/>
                    </a:cubicBezTo>
                    <a:lnTo>
                      <a:pt x="139700" y="3216110"/>
                    </a:lnTo>
                    <a:close/>
                    <a:moveTo>
                      <a:pt x="139700" y="3216110"/>
                    </a:moveTo>
                    <a:lnTo>
                      <a:pt x="133350" y="3090380"/>
                    </a:lnTo>
                    <a:lnTo>
                      <a:pt x="34290" y="3104351"/>
                    </a:lnTo>
                    <a:lnTo>
                      <a:pt x="139700" y="3216110"/>
                    </a:lnTo>
                    <a:close/>
                  </a:path>
                </a:pathLst>
              </a:custGeom>
              <a:solidFill>
                <a:srgbClr val="000000"/>
              </a:solidFill>
            </p:spPr>
          </p:sp>
          <p:sp>
            <p:nvSpPr>
              <p:cNvPr name="Freeform 25" id="2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6" id="26"/>
            <p:cNvSpPr txBox="true"/>
            <p:nvPr/>
          </p:nvSpPr>
          <p:spPr>
            <a:xfrm rot="0">
              <a:off x="275053" y="678539"/>
              <a:ext cx="2073170" cy="1160943"/>
            </a:xfrm>
            <a:prstGeom prst="rect">
              <a:avLst/>
            </a:prstGeom>
          </p:spPr>
          <p:txBody>
            <a:bodyPr anchor="t" rtlCol="false" tIns="0" lIns="0" bIns="0" rIns="0">
              <a:spAutoFit/>
            </a:bodyPr>
            <a:lstStyle/>
            <a:p>
              <a:pPr>
                <a:lnSpc>
                  <a:spcPts val="2371"/>
                </a:lnSpc>
              </a:pPr>
              <a:r>
                <a:rPr lang="en-US" sz="1580" spc="15">
                  <a:solidFill>
                    <a:srgbClr val="000000"/>
                  </a:solidFill>
                  <a:latin typeface="DM Sans"/>
                </a:rPr>
                <a:t>UC_1</a:t>
              </a:r>
            </a:p>
            <a:p>
              <a:pPr marL="0" indent="0" lvl="0">
                <a:lnSpc>
                  <a:spcPts val="2371"/>
                </a:lnSpc>
              </a:pPr>
              <a:r>
                <a:rPr lang="en-US" sz="1580" spc="15">
                  <a:solidFill>
                    <a:srgbClr val="000000"/>
                  </a:solidFill>
                  <a:latin typeface="DM Sans"/>
                </a:rPr>
                <a:t>Organizzazione evento</a:t>
              </a:r>
            </a:p>
          </p:txBody>
        </p:sp>
      </p:grpSp>
      <p:grpSp>
        <p:nvGrpSpPr>
          <p:cNvPr name="Group 27" id="27"/>
          <p:cNvGrpSpPr/>
          <p:nvPr/>
        </p:nvGrpSpPr>
        <p:grpSpPr>
          <a:xfrm rot="0">
            <a:off x="3762349" y="4240341"/>
            <a:ext cx="1893924" cy="1887501"/>
            <a:chOff x="0" y="0"/>
            <a:chExt cx="2525232" cy="2516668"/>
          </a:xfrm>
        </p:grpSpPr>
        <p:grpSp>
          <p:nvGrpSpPr>
            <p:cNvPr name="Group 28" id="28"/>
            <p:cNvGrpSpPr/>
            <p:nvPr/>
          </p:nvGrpSpPr>
          <p:grpSpPr>
            <a:xfrm rot="0">
              <a:off x="0" y="0"/>
              <a:ext cx="2525232" cy="2516668"/>
              <a:chOff x="0" y="0"/>
              <a:chExt cx="3216910" cy="3468840"/>
            </a:xfrm>
          </p:grpSpPr>
          <p:sp>
            <p:nvSpPr>
              <p:cNvPr name="Freeform 29" id="29"/>
              <p:cNvSpPr/>
              <p:nvPr/>
            </p:nvSpPr>
            <p:spPr>
              <a:xfrm flipH="false" flipV="false" rot="0">
                <a:off x="19050" y="223520"/>
                <a:ext cx="3178810" cy="3237700"/>
              </a:xfrm>
              <a:custGeom>
                <a:avLst/>
                <a:gdLst/>
                <a:ahLst/>
                <a:cxnLst/>
                <a:rect r="r" b="b" t="t" l="l"/>
                <a:pathLst>
                  <a:path h="3237700" w="3178810">
                    <a:moveTo>
                      <a:pt x="0" y="11430"/>
                    </a:moveTo>
                    <a:cubicBezTo>
                      <a:pt x="0" y="11430"/>
                      <a:pt x="2540" y="340360"/>
                      <a:pt x="2540" y="749300"/>
                    </a:cubicBezTo>
                    <a:cubicBezTo>
                      <a:pt x="2540" y="1278479"/>
                      <a:pt x="7620" y="2056600"/>
                      <a:pt x="7620" y="2316950"/>
                    </a:cubicBezTo>
                    <a:cubicBezTo>
                      <a:pt x="7620" y="2511260"/>
                      <a:pt x="16510" y="2910040"/>
                      <a:pt x="21590" y="3101810"/>
                    </a:cubicBezTo>
                    <a:lnTo>
                      <a:pt x="130810" y="3216110"/>
                    </a:lnTo>
                    <a:cubicBezTo>
                      <a:pt x="275590" y="3223730"/>
                      <a:pt x="543560" y="3237700"/>
                      <a:pt x="793750" y="3237700"/>
                    </a:cubicBezTo>
                    <a:lnTo>
                      <a:pt x="3178810" y="323770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30" id="30"/>
              <p:cNvSpPr/>
              <p:nvPr/>
            </p:nvSpPr>
            <p:spPr>
              <a:xfrm flipH="false" flipV="false" rot="0">
                <a:off x="12700" y="217170"/>
                <a:ext cx="3191510" cy="3250401"/>
              </a:xfrm>
              <a:custGeom>
                <a:avLst/>
                <a:gdLst/>
                <a:ahLst/>
                <a:cxnLst/>
                <a:rect r="r" b="b" t="t" l="l"/>
                <a:pathLst>
                  <a:path h="3250401" w="3191510">
                    <a:moveTo>
                      <a:pt x="3191510" y="3250401"/>
                    </a:moveTo>
                    <a:lnTo>
                      <a:pt x="800100" y="3250401"/>
                    </a:lnTo>
                    <a:cubicBezTo>
                      <a:pt x="547370" y="3250401"/>
                      <a:pt x="270510" y="3236430"/>
                      <a:pt x="137160" y="3228810"/>
                    </a:cubicBezTo>
                    <a:lnTo>
                      <a:pt x="134620" y="3228810"/>
                    </a:lnTo>
                    <a:lnTo>
                      <a:pt x="21590" y="3110701"/>
                    </a:lnTo>
                    <a:lnTo>
                      <a:pt x="21590" y="3108160"/>
                    </a:lnTo>
                    <a:cubicBezTo>
                      <a:pt x="16510" y="2904960"/>
                      <a:pt x="7620" y="2511260"/>
                      <a:pt x="7620" y="2323300"/>
                    </a:cubicBezTo>
                    <a:cubicBezTo>
                      <a:pt x="7620" y="2207730"/>
                      <a:pt x="6350" y="2031200"/>
                      <a:pt x="5080" y="1789977"/>
                    </a:cubicBezTo>
                    <a:cubicBezTo>
                      <a:pt x="3810" y="1431485"/>
                      <a:pt x="2540" y="102591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3250401"/>
                    </a:lnTo>
                    <a:close/>
                    <a:moveTo>
                      <a:pt x="139700" y="3216110"/>
                    </a:moveTo>
                    <a:cubicBezTo>
                      <a:pt x="273050" y="3223730"/>
                      <a:pt x="548640" y="3237701"/>
                      <a:pt x="800100" y="3237701"/>
                    </a:cubicBezTo>
                    <a:lnTo>
                      <a:pt x="3178810" y="3237701"/>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1025918"/>
                      <a:pt x="16510" y="1431485"/>
                      <a:pt x="17780" y="1789977"/>
                    </a:cubicBezTo>
                    <a:cubicBezTo>
                      <a:pt x="19050" y="2031200"/>
                      <a:pt x="20320" y="2207730"/>
                      <a:pt x="20320" y="2323300"/>
                    </a:cubicBezTo>
                    <a:cubicBezTo>
                      <a:pt x="20320" y="2509990"/>
                      <a:pt x="29210" y="2901150"/>
                      <a:pt x="34290" y="3105620"/>
                    </a:cubicBezTo>
                    <a:lnTo>
                      <a:pt x="139700" y="3216110"/>
                    </a:lnTo>
                    <a:close/>
                    <a:moveTo>
                      <a:pt x="139700" y="3216110"/>
                    </a:moveTo>
                    <a:lnTo>
                      <a:pt x="133350" y="3090380"/>
                    </a:lnTo>
                    <a:lnTo>
                      <a:pt x="34290" y="3104351"/>
                    </a:lnTo>
                    <a:lnTo>
                      <a:pt x="139700" y="3216110"/>
                    </a:lnTo>
                    <a:close/>
                  </a:path>
                </a:pathLst>
              </a:custGeom>
              <a:solidFill>
                <a:srgbClr val="000000"/>
              </a:solidFill>
            </p:spPr>
          </p:sp>
          <p:sp>
            <p:nvSpPr>
              <p:cNvPr name="Freeform 31" id="3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32" id="32"/>
            <p:cNvSpPr txBox="true"/>
            <p:nvPr/>
          </p:nvSpPr>
          <p:spPr>
            <a:xfrm rot="0">
              <a:off x="258542" y="634948"/>
              <a:ext cx="1948721" cy="1094112"/>
            </a:xfrm>
            <a:prstGeom prst="rect">
              <a:avLst/>
            </a:prstGeom>
          </p:spPr>
          <p:txBody>
            <a:bodyPr anchor="t" rtlCol="false" tIns="0" lIns="0" bIns="0" rIns="0">
              <a:spAutoFit/>
            </a:bodyPr>
            <a:lstStyle/>
            <a:p>
              <a:pPr>
                <a:lnSpc>
                  <a:spcPts val="2228"/>
                </a:lnSpc>
              </a:pPr>
              <a:r>
                <a:rPr lang="en-US" sz="1485" spc="14">
                  <a:solidFill>
                    <a:srgbClr val="000000"/>
                  </a:solidFill>
                  <a:latin typeface="DM Sans"/>
                </a:rPr>
                <a:t>UC_2</a:t>
              </a:r>
            </a:p>
            <a:p>
              <a:pPr marL="0" indent="0" lvl="0">
                <a:lnSpc>
                  <a:spcPts val="2228"/>
                </a:lnSpc>
              </a:pPr>
              <a:r>
                <a:rPr lang="en-US" sz="1485" spc="14">
                  <a:solidFill>
                    <a:srgbClr val="000000"/>
                  </a:solidFill>
                  <a:latin typeface="DM Sans"/>
                </a:rPr>
                <a:t>Partecipare ad un evento</a:t>
              </a:r>
            </a:p>
          </p:txBody>
        </p:sp>
      </p:grpSp>
      <p:grpSp>
        <p:nvGrpSpPr>
          <p:cNvPr name="Group 33" id="33"/>
          <p:cNvGrpSpPr/>
          <p:nvPr/>
        </p:nvGrpSpPr>
        <p:grpSpPr>
          <a:xfrm rot="0">
            <a:off x="12205485" y="4240341"/>
            <a:ext cx="1893924" cy="1887501"/>
            <a:chOff x="0" y="0"/>
            <a:chExt cx="2525232" cy="2516668"/>
          </a:xfrm>
        </p:grpSpPr>
        <p:grpSp>
          <p:nvGrpSpPr>
            <p:cNvPr name="Group 34" id="34"/>
            <p:cNvGrpSpPr/>
            <p:nvPr/>
          </p:nvGrpSpPr>
          <p:grpSpPr>
            <a:xfrm rot="0">
              <a:off x="0" y="0"/>
              <a:ext cx="2525232" cy="2516668"/>
              <a:chOff x="0" y="0"/>
              <a:chExt cx="3216910" cy="3468840"/>
            </a:xfrm>
          </p:grpSpPr>
          <p:sp>
            <p:nvSpPr>
              <p:cNvPr name="Freeform 35" id="35"/>
              <p:cNvSpPr/>
              <p:nvPr/>
            </p:nvSpPr>
            <p:spPr>
              <a:xfrm flipH="false" flipV="false" rot="0">
                <a:off x="19050" y="223520"/>
                <a:ext cx="3178810" cy="3237700"/>
              </a:xfrm>
              <a:custGeom>
                <a:avLst/>
                <a:gdLst/>
                <a:ahLst/>
                <a:cxnLst/>
                <a:rect r="r" b="b" t="t" l="l"/>
                <a:pathLst>
                  <a:path h="3237700" w="3178810">
                    <a:moveTo>
                      <a:pt x="0" y="11430"/>
                    </a:moveTo>
                    <a:cubicBezTo>
                      <a:pt x="0" y="11430"/>
                      <a:pt x="2540" y="340360"/>
                      <a:pt x="2540" y="749300"/>
                    </a:cubicBezTo>
                    <a:cubicBezTo>
                      <a:pt x="2540" y="1278479"/>
                      <a:pt x="7620" y="2056600"/>
                      <a:pt x="7620" y="2316950"/>
                    </a:cubicBezTo>
                    <a:cubicBezTo>
                      <a:pt x="7620" y="2511260"/>
                      <a:pt x="16510" y="2910040"/>
                      <a:pt x="21590" y="3101810"/>
                    </a:cubicBezTo>
                    <a:lnTo>
                      <a:pt x="130810" y="3216110"/>
                    </a:lnTo>
                    <a:cubicBezTo>
                      <a:pt x="275590" y="3223730"/>
                      <a:pt x="543560" y="3237700"/>
                      <a:pt x="793750" y="3237700"/>
                    </a:cubicBezTo>
                    <a:lnTo>
                      <a:pt x="3178810" y="323770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36" id="36"/>
              <p:cNvSpPr/>
              <p:nvPr/>
            </p:nvSpPr>
            <p:spPr>
              <a:xfrm flipH="false" flipV="false" rot="0">
                <a:off x="12700" y="217170"/>
                <a:ext cx="3191510" cy="3250401"/>
              </a:xfrm>
              <a:custGeom>
                <a:avLst/>
                <a:gdLst/>
                <a:ahLst/>
                <a:cxnLst/>
                <a:rect r="r" b="b" t="t" l="l"/>
                <a:pathLst>
                  <a:path h="3250401" w="3191510">
                    <a:moveTo>
                      <a:pt x="3191510" y="3250401"/>
                    </a:moveTo>
                    <a:lnTo>
                      <a:pt x="800100" y="3250401"/>
                    </a:lnTo>
                    <a:cubicBezTo>
                      <a:pt x="547370" y="3250401"/>
                      <a:pt x="270510" y="3236430"/>
                      <a:pt x="137160" y="3228810"/>
                    </a:cubicBezTo>
                    <a:lnTo>
                      <a:pt x="134620" y="3228810"/>
                    </a:lnTo>
                    <a:lnTo>
                      <a:pt x="21590" y="3110701"/>
                    </a:lnTo>
                    <a:lnTo>
                      <a:pt x="21590" y="3108160"/>
                    </a:lnTo>
                    <a:cubicBezTo>
                      <a:pt x="16510" y="2904960"/>
                      <a:pt x="7620" y="2511260"/>
                      <a:pt x="7620" y="2323300"/>
                    </a:cubicBezTo>
                    <a:cubicBezTo>
                      <a:pt x="7620" y="2207730"/>
                      <a:pt x="6350" y="2031200"/>
                      <a:pt x="5080" y="1789977"/>
                    </a:cubicBezTo>
                    <a:cubicBezTo>
                      <a:pt x="3810" y="1431485"/>
                      <a:pt x="2540" y="102591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3250401"/>
                    </a:lnTo>
                    <a:close/>
                    <a:moveTo>
                      <a:pt x="139700" y="3216110"/>
                    </a:moveTo>
                    <a:cubicBezTo>
                      <a:pt x="273050" y="3223730"/>
                      <a:pt x="548640" y="3237701"/>
                      <a:pt x="800100" y="3237701"/>
                    </a:cubicBezTo>
                    <a:lnTo>
                      <a:pt x="3178810" y="3237701"/>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1025918"/>
                      <a:pt x="16510" y="1431485"/>
                      <a:pt x="17780" y="1789977"/>
                    </a:cubicBezTo>
                    <a:cubicBezTo>
                      <a:pt x="19050" y="2031200"/>
                      <a:pt x="20320" y="2207730"/>
                      <a:pt x="20320" y="2323300"/>
                    </a:cubicBezTo>
                    <a:cubicBezTo>
                      <a:pt x="20320" y="2509990"/>
                      <a:pt x="29210" y="2901150"/>
                      <a:pt x="34290" y="3105620"/>
                    </a:cubicBezTo>
                    <a:lnTo>
                      <a:pt x="139700" y="3216110"/>
                    </a:lnTo>
                    <a:close/>
                    <a:moveTo>
                      <a:pt x="139700" y="3216110"/>
                    </a:moveTo>
                    <a:lnTo>
                      <a:pt x="133350" y="3090380"/>
                    </a:lnTo>
                    <a:lnTo>
                      <a:pt x="34290" y="3104351"/>
                    </a:lnTo>
                    <a:lnTo>
                      <a:pt x="139700" y="3216110"/>
                    </a:lnTo>
                    <a:close/>
                  </a:path>
                </a:pathLst>
              </a:custGeom>
              <a:solidFill>
                <a:srgbClr val="000000"/>
              </a:solidFill>
            </p:spPr>
          </p:sp>
          <p:sp>
            <p:nvSpPr>
              <p:cNvPr name="Freeform 37" id="3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38" id="38"/>
            <p:cNvSpPr txBox="true"/>
            <p:nvPr/>
          </p:nvSpPr>
          <p:spPr>
            <a:xfrm rot="0">
              <a:off x="258542" y="634948"/>
              <a:ext cx="1948721" cy="1094112"/>
            </a:xfrm>
            <a:prstGeom prst="rect">
              <a:avLst/>
            </a:prstGeom>
          </p:spPr>
          <p:txBody>
            <a:bodyPr anchor="t" rtlCol="false" tIns="0" lIns="0" bIns="0" rIns="0">
              <a:spAutoFit/>
            </a:bodyPr>
            <a:lstStyle/>
            <a:p>
              <a:pPr>
                <a:lnSpc>
                  <a:spcPts val="2228"/>
                </a:lnSpc>
              </a:pPr>
              <a:r>
                <a:rPr lang="en-US" sz="1485" spc="14">
                  <a:solidFill>
                    <a:srgbClr val="000000"/>
                  </a:solidFill>
                  <a:latin typeface="DM Sans"/>
                </a:rPr>
                <a:t>UC_2</a:t>
              </a:r>
            </a:p>
            <a:p>
              <a:pPr marL="0" indent="0" lvl="0">
                <a:lnSpc>
                  <a:spcPts val="2228"/>
                </a:lnSpc>
              </a:pPr>
              <a:r>
                <a:rPr lang="en-US" sz="1485" spc="14">
                  <a:solidFill>
                    <a:srgbClr val="000000"/>
                  </a:solidFill>
                  <a:latin typeface="DM Sans"/>
                </a:rPr>
                <a:t>Partecipare ad un evento</a:t>
              </a:r>
            </a:p>
          </p:txBody>
        </p:sp>
      </p:grpSp>
      <p:grpSp>
        <p:nvGrpSpPr>
          <p:cNvPr name="Group 39" id="39"/>
          <p:cNvGrpSpPr/>
          <p:nvPr/>
        </p:nvGrpSpPr>
        <p:grpSpPr>
          <a:xfrm rot="0">
            <a:off x="1516269" y="6510047"/>
            <a:ext cx="2094877" cy="1777519"/>
            <a:chOff x="0" y="0"/>
            <a:chExt cx="2793170" cy="2370025"/>
          </a:xfrm>
        </p:grpSpPr>
        <p:grpSp>
          <p:nvGrpSpPr>
            <p:cNvPr name="Group 40" id="40"/>
            <p:cNvGrpSpPr/>
            <p:nvPr/>
          </p:nvGrpSpPr>
          <p:grpSpPr>
            <a:xfrm rot="0">
              <a:off x="0" y="0"/>
              <a:ext cx="2793170" cy="2370025"/>
              <a:chOff x="0" y="0"/>
              <a:chExt cx="3216910" cy="2953352"/>
            </a:xfrm>
          </p:grpSpPr>
          <p:sp>
            <p:nvSpPr>
              <p:cNvPr name="Freeform 41" id="41"/>
              <p:cNvSpPr/>
              <p:nvPr/>
            </p:nvSpPr>
            <p:spPr>
              <a:xfrm flipH="false" flipV="false" rot="0">
                <a:off x="19050" y="223520"/>
                <a:ext cx="3178810" cy="2722212"/>
              </a:xfrm>
              <a:custGeom>
                <a:avLst/>
                <a:gdLst/>
                <a:ahLst/>
                <a:cxnLst/>
                <a:rect r="r" b="b" t="t" l="l"/>
                <a:pathLst>
                  <a:path h="2722212" w="3178810">
                    <a:moveTo>
                      <a:pt x="0" y="11430"/>
                    </a:moveTo>
                    <a:cubicBezTo>
                      <a:pt x="0" y="11430"/>
                      <a:pt x="2540" y="340360"/>
                      <a:pt x="2540" y="749300"/>
                    </a:cubicBezTo>
                    <a:cubicBezTo>
                      <a:pt x="2540" y="1077115"/>
                      <a:pt x="7620" y="1541112"/>
                      <a:pt x="7620" y="1801462"/>
                    </a:cubicBezTo>
                    <a:cubicBezTo>
                      <a:pt x="7620" y="1995772"/>
                      <a:pt x="16510" y="2394552"/>
                      <a:pt x="21590" y="2586322"/>
                    </a:cubicBezTo>
                    <a:lnTo>
                      <a:pt x="130810" y="2700622"/>
                    </a:lnTo>
                    <a:cubicBezTo>
                      <a:pt x="275590" y="2708242"/>
                      <a:pt x="543560" y="2722212"/>
                      <a:pt x="793750" y="2722212"/>
                    </a:cubicBezTo>
                    <a:lnTo>
                      <a:pt x="3178810" y="2722212"/>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42" id="42"/>
              <p:cNvSpPr/>
              <p:nvPr/>
            </p:nvSpPr>
            <p:spPr>
              <a:xfrm flipH="false" flipV="false" rot="0">
                <a:off x="12700" y="217170"/>
                <a:ext cx="3191510" cy="2734912"/>
              </a:xfrm>
              <a:custGeom>
                <a:avLst/>
                <a:gdLst/>
                <a:ahLst/>
                <a:cxnLst/>
                <a:rect r="r" b="b" t="t" l="l"/>
                <a:pathLst>
                  <a:path h="2734912" w="3191510">
                    <a:moveTo>
                      <a:pt x="3191510" y="2734912"/>
                    </a:moveTo>
                    <a:lnTo>
                      <a:pt x="800100" y="2734912"/>
                    </a:lnTo>
                    <a:cubicBezTo>
                      <a:pt x="547370" y="2734912"/>
                      <a:pt x="270510" y="2720942"/>
                      <a:pt x="137160" y="2713322"/>
                    </a:cubicBezTo>
                    <a:lnTo>
                      <a:pt x="134620" y="2713322"/>
                    </a:lnTo>
                    <a:lnTo>
                      <a:pt x="21590" y="2595212"/>
                    </a:lnTo>
                    <a:lnTo>
                      <a:pt x="21590" y="2592672"/>
                    </a:lnTo>
                    <a:cubicBezTo>
                      <a:pt x="16510" y="2389472"/>
                      <a:pt x="7620" y="1995772"/>
                      <a:pt x="7620" y="1807812"/>
                    </a:cubicBezTo>
                    <a:cubicBezTo>
                      <a:pt x="7620" y="1692242"/>
                      <a:pt x="6350" y="1515712"/>
                      <a:pt x="5080" y="1336039"/>
                    </a:cubicBezTo>
                    <a:cubicBezTo>
                      <a:pt x="3810" y="1156793"/>
                      <a:pt x="2540" y="95401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734912"/>
                    </a:lnTo>
                    <a:close/>
                    <a:moveTo>
                      <a:pt x="139700" y="2700622"/>
                    </a:moveTo>
                    <a:cubicBezTo>
                      <a:pt x="273050" y="2708242"/>
                      <a:pt x="548640" y="2722212"/>
                      <a:pt x="800100" y="2722212"/>
                    </a:cubicBezTo>
                    <a:lnTo>
                      <a:pt x="3178810" y="2722212"/>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54010"/>
                      <a:pt x="16510" y="1156793"/>
                      <a:pt x="17780" y="1336039"/>
                    </a:cubicBezTo>
                    <a:cubicBezTo>
                      <a:pt x="19050" y="1515712"/>
                      <a:pt x="20320" y="1692242"/>
                      <a:pt x="20320" y="1807812"/>
                    </a:cubicBezTo>
                    <a:cubicBezTo>
                      <a:pt x="20320" y="1994502"/>
                      <a:pt x="29210" y="2385662"/>
                      <a:pt x="34290" y="2590132"/>
                    </a:cubicBezTo>
                    <a:lnTo>
                      <a:pt x="139700" y="2700622"/>
                    </a:lnTo>
                    <a:close/>
                    <a:moveTo>
                      <a:pt x="139700" y="2700622"/>
                    </a:moveTo>
                    <a:lnTo>
                      <a:pt x="133350" y="2574892"/>
                    </a:lnTo>
                    <a:lnTo>
                      <a:pt x="34290" y="2588862"/>
                    </a:lnTo>
                    <a:lnTo>
                      <a:pt x="139700" y="2700622"/>
                    </a:lnTo>
                    <a:close/>
                  </a:path>
                </a:pathLst>
              </a:custGeom>
              <a:solidFill>
                <a:srgbClr val="000000"/>
              </a:solidFill>
            </p:spPr>
          </p:sp>
          <p:sp>
            <p:nvSpPr>
              <p:cNvPr name="Freeform 43" id="43"/>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44" id="44"/>
            <p:cNvSpPr txBox="true"/>
            <p:nvPr/>
          </p:nvSpPr>
          <p:spPr>
            <a:xfrm rot="0">
              <a:off x="285975" y="716897"/>
              <a:ext cx="2155489" cy="781952"/>
            </a:xfrm>
            <a:prstGeom prst="rect">
              <a:avLst/>
            </a:prstGeom>
          </p:spPr>
          <p:txBody>
            <a:bodyPr anchor="t" rtlCol="false" tIns="0" lIns="0" bIns="0" rIns="0">
              <a:spAutoFit/>
            </a:bodyPr>
            <a:lstStyle/>
            <a:p>
              <a:pPr>
                <a:lnSpc>
                  <a:spcPts val="2465"/>
                </a:lnSpc>
              </a:pPr>
              <a:r>
                <a:rPr lang="en-US" sz="1643" spc="16">
                  <a:solidFill>
                    <a:srgbClr val="000000"/>
                  </a:solidFill>
                  <a:latin typeface="DM Sans"/>
                </a:rPr>
                <a:t>UC_3</a:t>
              </a:r>
            </a:p>
            <a:p>
              <a:pPr marL="0" indent="0" lvl="0">
                <a:lnSpc>
                  <a:spcPts val="2465"/>
                </a:lnSpc>
              </a:pPr>
              <a:r>
                <a:rPr lang="en-US" sz="1643" spc="16">
                  <a:solidFill>
                    <a:srgbClr val="000000"/>
                  </a:solidFill>
                  <a:latin typeface="DM Sans"/>
                </a:rPr>
                <a:t>Lettura notizie</a:t>
              </a:r>
            </a:p>
          </p:txBody>
        </p:sp>
      </p:grpSp>
      <p:grpSp>
        <p:nvGrpSpPr>
          <p:cNvPr name="Group 45" id="45"/>
          <p:cNvGrpSpPr/>
          <p:nvPr/>
        </p:nvGrpSpPr>
        <p:grpSpPr>
          <a:xfrm rot="0">
            <a:off x="9961977" y="6510047"/>
            <a:ext cx="2094877" cy="1777519"/>
            <a:chOff x="0" y="0"/>
            <a:chExt cx="2793170" cy="2370025"/>
          </a:xfrm>
        </p:grpSpPr>
        <p:grpSp>
          <p:nvGrpSpPr>
            <p:cNvPr name="Group 46" id="46"/>
            <p:cNvGrpSpPr/>
            <p:nvPr/>
          </p:nvGrpSpPr>
          <p:grpSpPr>
            <a:xfrm rot="0">
              <a:off x="0" y="0"/>
              <a:ext cx="2793170" cy="2370025"/>
              <a:chOff x="0" y="0"/>
              <a:chExt cx="3216910" cy="2953352"/>
            </a:xfrm>
          </p:grpSpPr>
          <p:sp>
            <p:nvSpPr>
              <p:cNvPr name="Freeform 47" id="47"/>
              <p:cNvSpPr/>
              <p:nvPr/>
            </p:nvSpPr>
            <p:spPr>
              <a:xfrm flipH="false" flipV="false" rot="0">
                <a:off x="19050" y="223520"/>
                <a:ext cx="3178810" cy="2722212"/>
              </a:xfrm>
              <a:custGeom>
                <a:avLst/>
                <a:gdLst/>
                <a:ahLst/>
                <a:cxnLst/>
                <a:rect r="r" b="b" t="t" l="l"/>
                <a:pathLst>
                  <a:path h="2722212" w="3178810">
                    <a:moveTo>
                      <a:pt x="0" y="11430"/>
                    </a:moveTo>
                    <a:cubicBezTo>
                      <a:pt x="0" y="11430"/>
                      <a:pt x="2540" y="340360"/>
                      <a:pt x="2540" y="749300"/>
                    </a:cubicBezTo>
                    <a:cubicBezTo>
                      <a:pt x="2540" y="1077115"/>
                      <a:pt x="7620" y="1541112"/>
                      <a:pt x="7620" y="1801462"/>
                    </a:cubicBezTo>
                    <a:cubicBezTo>
                      <a:pt x="7620" y="1995772"/>
                      <a:pt x="16510" y="2394552"/>
                      <a:pt x="21590" y="2586322"/>
                    </a:cubicBezTo>
                    <a:lnTo>
                      <a:pt x="130810" y="2700622"/>
                    </a:lnTo>
                    <a:cubicBezTo>
                      <a:pt x="275590" y="2708242"/>
                      <a:pt x="543560" y="2722212"/>
                      <a:pt x="793750" y="2722212"/>
                    </a:cubicBezTo>
                    <a:lnTo>
                      <a:pt x="3178810" y="2722212"/>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48" id="48"/>
              <p:cNvSpPr/>
              <p:nvPr/>
            </p:nvSpPr>
            <p:spPr>
              <a:xfrm flipH="false" flipV="false" rot="0">
                <a:off x="12700" y="217170"/>
                <a:ext cx="3191510" cy="2734912"/>
              </a:xfrm>
              <a:custGeom>
                <a:avLst/>
                <a:gdLst/>
                <a:ahLst/>
                <a:cxnLst/>
                <a:rect r="r" b="b" t="t" l="l"/>
                <a:pathLst>
                  <a:path h="2734912" w="3191510">
                    <a:moveTo>
                      <a:pt x="3191510" y="2734912"/>
                    </a:moveTo>
                    <a:lnTo>
                      <a:pt x="800100" y="2734912"/>
                    </a:lnTo>
                    <a:cubicBezTo>
                      <a:pt x="547370" y="2734912"/>
                      <a:pt x="270510" y="2720942"/>
                      <a:pt x="137160" y="2713322"/>
                    </a:cubicBezTo>
                    <a:lnTo>
                      <a:pt x="134620" y="2713322"/>
                    </a:lnTo>
                    <a:lnTo>
                      <a:pt x="21590" y="2595212"/>
                    </a:lnTo>
                    <a:lnTo>
                      <a:pt x="21590" y="2592672"/>
                    </a:lnTo>
                    <a:cubicBezTo>
                      <a:pt x="16510" y="2389472"/>
                      <a:pt x="7620" y="1995772"/>
                      <a:pt x="7620" y="1807812"/>
                    </a:cubicBezTo>
                    <a:cubicBezTo>
                      <a:pt x="7620" y="1692242"/>
                      <a:pt x="6350" y="1515712"/>
                      <a:pt x="5080" y="1336039"/>
                    </a:cubicBezTo>
                    <a:cubicBezTo>
                      <a:pt x="3810" y="1156793"/>
                      <a:pt x="2540" y="954010"/>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734912"/>
                    </a:lnTo>
                    <a:close/>
                    <a:moveTo>
                      <a:pt x="139700" y="2700622"/>
                    </a:moveTo>
                    <a:cubicBezTo>
                      <a:pt x="273050" y="2708242"/>
                      <a:pt x="548640" y="2722212"/>
                      <a:pt x="800100" y="2722212"/>
                    </a:cubicBezTo>
                    <a:lnTo>
                      <a:pt x="3178810" y="2722212"/>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54010"/>
                      <a:pt x="16510" y="1156793"/>
                      <a:pt x="17780" y="1336039"/>
                    </a:cubicBezTo>
                    <a:cubicBezTo>
                      <a:pt x="19050" y="1515712"/>
                      <a:pt x="20320" y="1692242"/>
                      <a:pt x="20320" y="1807812"/>
                    </a:cubicBezTo>
                    <a:cubicBezTo>
                      <a:pt x="20320" y="1994502"/>
                      <a:pt x="29210" y="2385662"/>
                      <a:pt x="34290" y="2590132"/>
                    </a:cubicBezTo>
                    <a:lnTo>
                      <a:pt x="139700" y="2700622"/>
                    </a:lnTo>
                    <a:close/>
                    <a:moveTo>
                      <a:pt x="139700" y="2700622"/>
                    </a:moveTo>
                    <a:lnTo>
                      <a:pt x="133350" y="2574892"/>
                    </a:lnTo>
                    <a:lnTo>
                      <a:pt x="34290" y="2588862"/>
                    </a:lnTo>
                    <a:lnTo>
                      <a:pt x="139700" y="2700622"/>
                    </a:lnTo>
                    <a:close/>
                  </a:path>
                </a:pathLst>
              </a:custGeom>
              <a:solidFill>
                <a:srgbClr val="000000"/>
              </a:solidFill>
            </p:spPr>
          </p:sp>
          <p:sp>
            <p:nvSpPr>
              <p:cNvPr name="Freeform 49" id="4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50" id="50"/>
            <p:cNvSpPr txBox="true"/>
            <p:nvPr/>
          </p:nvSpPr>
          <p:spPr>
            <a:xfrm rot="0">
              <a:off x="285975" y="716897"/>
              <a:ext cx="2155489" cy="781952"/>
            </a:xfrm>
            <a:prstGeom prst="rect">
              <a:avLst/>
            </a:prstGeom>
          </p:spPr>
          <p:txBody>
            <a:bodyPr anchor="t" rtlCol="false" tIns="0" lIns="0" bIns="0" rIns="0">
              <a:spAutoFit/>
            </a:bodyPr>
            <a:lstStyle/>
            <a:p>
              <a:pPr>
                <a:lnSpc>
                  <a:spcPts val="2465"/>
                </a:lnSpc>
              </a:pPr>
              <a:r>
                <a:rPr lang="en-US" sz="1643" spc="16">
                  <a:solidFill>
                    <a:srgbClr val="000000"/>
                  </a:solidFill>
                  <a:latin typeface="DM Sans"/>
                </a:rPr>
                <a:t>UC_3</a:t>
              </a:r>
            </a:p>
            <a:p>
              <a:pPr marL="0" indent="0" lvl="0">
                <a:lnSpc>
                  <a:spcPts val="2465"/>
                </a:lnSpc>
              </a:pPr>
              <a:r>
                <a:rPr lang="en-US" sz="1643" spc="16">
                  <a:solidFill>
                    <a:srgbClr val="000000"/>
                  </a:solidFill>
                  <a:latin typeface="DM Sans"/>
                </a:rPr>
                <a:t>Lettura notizie</a:t>
              </a:r>
            </a:p>
          </p:txBody>
        </p:sp>
      </p:grpSp>
      <p:grpSp>
        <p:nvGrpSpPr>
          <p:cNvPr name="Group 51" id="51"/>
          <p:cNvGrpSpPr/>
          <p:nvPr/>
        </p:nvGrpSpPr>
        <p:grpSpPr>
          <a:xfrm rot="0">
            <a:off x="3812951" y="6510047"/>
            <a:ext cx="1792720" cy="1786640"/>
            <a:chOff x="0" y="0"/>
            <a:chExt cx="2390293" cy="2382186"/>
          </a:xfrm>
        </p:grpSpPr>
        <p:grpSp>
          <p:nvGrpSpPr>
            <p:cNvPr name="Group 52" id="52"/>
            <p:cNvGrpSpPr/>
            <p:nvPr/>
          </p:nvGrpSpPr>
          <p:grpSpPr>
            <a:xfrm rot="0">
              <a:off x="0" y="0"/>
              <a:ext cx="2390293" cy="2382186"/>
              <a:chOff x="0" y="0"/>
              <a:chExt cx="3216910" cy="3468840"/>
            </a:xfrm>
          </p:grpSpPr>
          <p:sp>
            <p:nvSpPr>
              <p:cNvPr name="Freeform 53" id="53"/>
              <p:cNvSpPr/>
              <p:nvPr/>
            </p:nvSpPr>
            <p:spPr>
              <a:xfrm flipH="false" flipV="false" rot="0">
                <a:off x="19050" y="223520"/>
                <a:ext cx="3178810" cy="3237700"/>
              </a:xfrm>
              <a:custGeom>
                <a:avLst/>
                <a:gdLst/>
                <a:ahLst/>
                <a:cxnLst/>
                <a:rect r="r" b="b" t="t" l="l"/>
                <a:pathLst>
                  <a:path h="3237700" w="3178810">
                    <a:moveTo>
                      <a:pt x="0" y="11430"/>
                    </a:moveTo>
                    <a:cubicBezTo>
                      <a:pt x="0" y="11430"/>
                      <a:pt x="2540" y="340360"/>
                      <a:pt x="2540" y="749300"/>
                    </a:cubicBezTo>
                    <a:cubicBezTo>
                      <a:pt x="2540" y="1278479"/>
                      <a:pt x="7620" y="2056600"/>
                      <a:pt x="7620" y="2316950"/>
                    </a:cubicBezTo>
                    <a:cubicBezTo>
                      <a:pt x="7620" y="2511260"/>
                      <a:pt x="16510" y="2910040"/>
                      <a:pt x="21590" y="3101810"/>
                    </a:cubicBezTo>
                    <a:lnTo>
                      <a:pt x="130810" y="3216110"/>
                    </a:lnTo>
                    <a:cubicBezTo>
                      <a:pt x="275590" y="3223730"/>
                      <a:pt x="543560" y="3237700"/>
                      <a:pt x="793750" y="3237700"/>
                    </a:cubicBezTo>
                    <a:lnTo>
                      <a:pt x="3178810" y="3237700"/>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54" id="54"/>
              <p:cNvSpPr/>
              <p:nvPr/>
            </p:nvSpPr>
            <p:spPr>
              <a:xfrm flipH="false" flipV="false" rot="0">
                <a:off x="12700" y="217170"/>
                <a:ext cx="3191510" cy="3250401"/>
              </a:xfrm>
              <a:custGeom>
                <a:avLst/>
                <a:gdLst/>
                <a:ahLst/>
                <a:cxnLst/>
                <a:rect r="r" b="b" t="t" l="l"/>
                <a:pathLst>
                  <a:path h="3250401" w="3191510">
                    <a:moveTo>
                      <a:pt x="3191510" y="3250401"/>
                    </a:moveTo>
                    <a:lnTo>
                      <a:pt x="800100" y="3250401"/>
                    </a:lnTo>
                    <a:cubicBezTo>
                      <a:pt x="547370" y="3250401"/>
                      <a:pt x="270510" y="3236430"/>
                      <a:pt x="137160" y="3228810"/>
                    </a:cubicBezTo>
                    <a:lnTo>
                      <a:pt x="134620" y="3228810"/>
                    </a:lnTo>
                    <a:lnTo>
                      <a:pt x="21590" y="3110701"/>
                    </a:lnTo>
                    <a:lnTo>
                      <a:pt x="21590" y="3108160"/>
                    </a:lnTo>
                    <a:cubicBezTo>
                      <a:pt x="16510" y="2904960"/>
                      <a:pt x="7620" y="2511260"/>
                      <a:pt x="7620" y="2323300"/>
                    </a:cubicBezTo>
                    <a:cubicBezTo>
                      <a:pt x="7620" y="2207730"/>
                      <a:pt x="6350" y="2031200"/>
                      <a:pt x="5080" y="1789977"/>
                    </a:cubicBezTo>
                    <a:cubicBezTo>
                      <a:pt x="3810" y="1431485"/>
                      <a:pt x="2540" y="102591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3250401"/>
                    </a:lnTo>
                    <a:close/>
                    <a:moveTo>
                      <a:pt x="139700" y="3216110"/>
                    </a:moveTo>
                    <a:cubicBezTo>
                      <a:pt x="273050" y="3223730"/>
                      <a:pt x="548640" y="3237701"/>
                      <a:pt x="800100" y="3237701"/>
                    </a:cubicBezTo>
                    <a:lnTo>
                      <a:pt x="3178810" y="3237701"/>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1025918"/>
                      <a:pt x="16510" y="1431485"/>
                      <a:pt x="17780" y="1789977"/>
                    </a:cubicBezTo>
                    <a:cubicBezTo>
                      <a:pt x="19050" y="2031200"/>
                      <a:pt x="20320" y="2207730"/>
                      <a:pt x="20320" y="2323300"/>
                    </a:cubicBezTo>
                    <a:cubicBezTo>
                      <a:pt x="20320" y="2509990"/>
                      <a:pt x="29210" y="2901150"/>
                      <a:pt x="34290" y="3105620"/>
                    </a:cubicBezTo>
                    <a:lnTo>
                      <a:pt x="139700" y="3216110"/>
                    </a:lnTo>
                    <a:close/>
                    <a:moveTo>
                      <a:pt x="139700" y="3216110"/>
                    </a:moveTo>
                    <a:lnTo>
                      <a:pt x="133350" y="3090380"/>
                    </a:lnTo>
                    <a:lnTo>
                      <a:pt x="34290" y="3104351"/>
                    </a:lnTo>
                    <a:lnTo>
                      <a:pt x="139700" y="3216110"/>
                    </a:lnTo>
                    <a:close/>
                  </a:path>
                </a:pathLst>
              </a:custGeom>
              <a:solidFill>
                <a:srgbClr val="000000"/>
              </a:solidFill>
            </p:spPr>
          </p:sp>
          <p:sp>
            <p:nvSpPr>
              <p:cNvPr name="Freeform 55" id="55"/>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56" id="56"/>
            <p:cNvSpPr txBox="true"/>
            <p:nvPr/>
          </p:nvSpPr>
          <p:spPr>
            <a:xfrm rot="0">
              <a:off x="244727" y="598474"/>
              <a:ext cx="1844588" cy="1038192"/>
            </a:xfrm>
            <a:prstGeom prst="rect">
              <a:avLst/>
            </a:prstGeom>
          </p:spPr>
          <p:txBody>
            <a:bodyPr anchor="t" rtlCol="false" tIns="0" lIns="0" bIns="0" rIns="0">
              <a:spAutoFit/>
            </a:bodyPr>
            <a:lstStyle/>
            <a:p>
              <a:pPr>
                <a:lnSpc>
                  <a:spcPts val="2109"/>
                </a:lnSpc>
              </a:pPr>
              <a:r>
                <a:rPr lang="en-US" sz="1406" spc="14">
                  <a:solidFill>
                    <a:srgbClr val="000000"/>
                  </a:solidFill>
                  <a:latin typeface="DM Sans"/>
                </a:rPr>
                <a:t>UC_4</a:t>
              </a:r>
            </a:p>
            <a:p>
              <a:pPr marL="0" indent="0" lvl="0">
                <a:lnSpc>
                  <a:spcPts val="2109"/>
                </a:lnSpc>
              </a:pPr>
              <a:r>
                <a:rPr lang="en-US" sz="1406" spc="14">
                  <a:solidFill>
                    <a:srgbClr val="000000"/>
                  </a:solidFill>
                  <a:latin typeface="DM Sans"/>
                </a:rPr>
                <a:t>Comunicazione diretta</a:t>
              </a:r>
            </a:p>
          </p:txBody>
        </p:sp>
      </p:gr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180235"/>
            <a:ext cx="16230600" cy="5253701"/>
            <a:chOff x="0" y="0"/>
            <a:chExt cx="100607340" cy="32565704"/>
          </a:xfrm>
        </p:grpSpPr>
        <p:sp>
          <p:nvSpPr>
            <p:cNvPr name="Freeform 3" id="3"/>
            <p:cNvSpPr/>
            <p:nvPr/>
          </p:nvSpPr>
          <p:spPr>
            <a:xfrm flipH="false" flipV="false" rot="0">
              <a:off x="0" y="0"/>
              <a:ext cx="100607341" cy="32565702"/>
            </a:xfrm>
            <a:custGeom>
              <a:avLst/>
              <a:gdLst/>
              <a:ahLst/>
              <a:cxnLst/>
              <a:rect r="r" b="b" t="t" l="l"/>
              <a:pathLst>
                <a:path h="32565702" w="100607341">
                  <a:moveTo>
                    <a:pt x="0" y="0"/>
                  </a:moveTo>
                  <a:lnTo>
                    <a:pt x="0" y="32565702"/>
                  </a:lnTo>
                  <a:lnTo>
                    <a:pt x="100607341" y="32565702"/>
                  </a:lnTo>
                  <a:lnTo>
                    <a:pt x="100607341" y="0"/>
                  </a:lnTo>
                  <a:lnTo>
                    <a:pt x="0" y="0"/>
                  </a:lnTo>
                  <a:close/>
                  <a:moveTo>
                    <a:pt x="100546377" y="32504745"/>
                  </a:moveTo>
                  <a:lnTo>
                    <a:pt x="59690" y="32504745"/>
                  </a:lnTo>
                  <a:lnTo>
                    <a:pt x="59690" y="59690"/>
                  </a:lnTo>
                  <a:lnTo>
                    <a:pt x="100546377" y="59690"/>
                  </a:lnTo>
                  <a:lnTo>
                    <a:pt x="100546377" y="32504745"/>
                  </a:lnTo>
                  <a:close/>
                </a:path>
              </a:pathLst>
            </a:custGeom>
            <a:solidFill>
              <a:srgbClr val="000000"/>
            </a:solidFill>
          </p:spPr>
        </p:sp>
      </p:grpSp>
      <p:grpSp>
        <p:nvGrpSpPr>
          <p:cNvPr name="Group 4" id="4"/>
          <p:cNvGrpSpPr/>
          <p:nvPr/>
        </p:nvGrpSpPr>
        <p:grpSpPr>
          <a:xfrm rot="0">
            <a:off x="1028700" y="1028700"/>
            <a:ext cx="8749775" cy="1620209"/>
            <a:chOff x="0" y="0"/>
            <a:chExt cx="11666366" cy="2160278"/>
          </a:xfrm>
        </p:grpSpPr>
        <p:sp>
          <p:nvSpPr>
            <p:cNvPr name="TextBox 5" id="5"/>
            <p:cNvSpPr txBox="true"/>
            <p:nvPr/>
          </p:nvSpPr>
          <p:spPr>
            <a:xfrm rot="0">
              <a:off x="0" y="1591821"/>
              <a:ext cx="11666366" cy="564716"/>
            </a:xfrm>
            <a:prstGeom prst="rect">
              <a:avLst/>
            </a:prstGeom>
          </p:spPr>
          <p:txBody>
            <a:bodyPr anchor="t" rtlCol="false" tIns="0" lIns="0" bIns="0" rIns="0">
              <a:spAutoFit/>
            </a:bodyPr>
            <a:lstStyle/>
            <a:p>
              <a:pPr marL="0" indent="0" lvl="0">
                <a:lnSpc>
                  <a:spcPts val="3500"/>
                </a:lnSpc>
              </a:pPr>
            </a:p>
          </p:txBody>
        </p:sp>
        <p:sp>
          <p:nvSpPr>
            <p:cNvPr name="TextBox 6" id="6"/>
            <p:cNvSpPr txBox="true"/>
            <p:nvPr/>
          </p:nvSpPr>
          <p:spPr>
            <a:xfrm rot="0">
              <a:off x="0" y="66675"/>
              <a:ext cx="1166636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Risultati Mago di Oz</a:t>
              </a:r>
            </a:p>
          </p:txBody>
        </p:sp>
      </p:grpSp>
      <p:sp>
        <p:nvSpPr>
          <p:cNvPr name="TextBox 7" id="7"/>
          <p:cNvSpPr txBox="true"/>
          <p:nvPr/>
        </p:nvSpPr>
        <p:spPr>
          <a:xfrm rot="0">
            <a:off x="2646263" y="3792298"/>
            <a:ext cx="6105248" cy="1784837"/>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Per quanto riguarda il primo task, gli utenti non hanno avuto difficoltà nell'esecuzione dello stesso data la semplicità dell'interazione. L'utente ha individuato immediatamente il pulsante da premere e ha intuito subito i campi da compilare.</a:t>
            </a:r>
          </a:p>
        </p:txBody>
      </p:sp>
      <p:sp>
        <p:nvSpPr>
          <p:cNvPr name="TextBox 8" id="8"/>
          <p:cNvSpPr txBox="true"/>
          <p:nvPr/>
        </p:nvSpPr>
        <p:spPr>
          <a:xfrm rot="0">
            <a:off x="2646263" y="6641163"/>
            <a:ext cx="6105248" cy="1064806"/>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Anche il secondo task non ha creato problemi, l'utente ha individuato un evento e grazie al pulsante dedicato si è unito allo stesso senza problemi.</a:t>
            </a:r>
          </a:p>
        </p:txBody>
      </p:sp>
      <p:sp>
        <p:nvSpPr>
          <p:cNvPr name="TextBox 9" id="9"/>
          <p:cNvSpPr txBox="true"/>
          <p:nvPr/>
        </p:nvSpPr>
        <p:spPr>
          <a:xfrm rot="0">
            <a:off x="10803635" y="3972305"/>
            <a:ext cx="6105248" cy="1424821"/>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Per il terzo task l'utente, grazie all'icona identificativa non ha avuto problemi ad accedere alla pagina dedicata e a leggere tutto ciò che era di suo interesse.</a:t>
            </a:r>
          </a:p>
        </p:txBody>
      </p:sp>
      <p:sp>
        <p:nvSpPr>
          <p:cNvPr name="TextBox 10" id="10"/>
          <p:cNvSpPr txBox="true"/>
          <p:nvPr/>
        </p:nvSpPr>
        <p:spPr>
          <a:xfrm rot="0">
            <a:off x="10805438" y="6641163"/>
            <a:ext cx="6105248" cy="1064806"/>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Per il quarto task, grazie alla similitudine con altri sistemi di messaggistica simile, l'utente non ha avuto nessuna difficoltà nel suo utilizzo.</a:t>
            </a:r>
          </a:p>
        </p:txBody>
      </p:sp>
      <p:grpSp>
        <p:nvGrpSpPr>
          <p:cNvPr name="Group 11" id="11"/>
          <p:cNvGrpSpPr/>
          <p:nvPr/>
        </p:nvGrpSpPr>
        <p:grpSpPr>
          <a:xfrm rot="0">
            <a:off x="1565664" y="4400703"/>
            <a:ext cx="625177" cy="625177"/>
            <a:chOff x="0" y="0"/>
            <a:chExt cx="833569" cy="833569"/>
          </a:xfrm>
        </p:grpSpPr>
        <p:grpSp>
          <p:nvGrpSpPr>
            <p:cNvPr name="Group 12" id="12"/>
            <p:cNvGrpSpPr/>
            <p:nvPr/>
          </p:nvGrpSpPr>
          <p:grpSpPr>
            <a:xfrm rot="0">
              <a:off x="0" y="0"/>
              <a:ext cx="833569" cy="833569"/>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4" id="14"/>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1</a:t>
              </a:r>
            </a:p>
          </p:txBody>
        </p:sp>
      </p:grpSp>
      <p:grpSp>
        <p:nvGrpSpPr>
          <p:cNvPr name="Group 15" id="15"/>
          <p:cNvGrpSpPr/>
          <p:nvPr/>
        </p:nvGrpSpPr>
        <p:grpSpPr>
          <a:xfrm rot="0">
            <a:off x="1565664" y="6889552"/>
            <a:ext cx="625177" cy="625177"/>
            <a:chOff x="0" y="0"/>
            <a:chExt cx="833569" cy="833569"/>
          </a:xfrm>
        </p:grpSpPr>
        <p:grpSp>
          <p:nvGrpSpPr>
            <p:cNvPr name="Group 16" id="16"/>
            <p:cNvGrpSpPr/>
            <p:nvPr/>
          </p:nvGrpSpPr>
          <p:grpSpPr>
            <a:xfrm rot="0">
              <a:off x="0" y="0"/>
              <a:ext cx="833569" cy="833569"/>
              <a:chOff x="0" y="0"/>
              <a:chExt cx="6350000" cy="6350000"/>
            </a:xfrm>
          </p:grpSpPr>
          <p:sp>
            <p:nvSpPr>
              <p:cNvPr name="Freeform 17" id="1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8" id="18"/>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2</a:t>
              </a:r>
            </a:p>
          </p:txBody>
        </p:sp>
      </p:grpSp>
      <p:grpSp>
        <p:nvGrpSpPr>
          <p:cNvPr name="Group 19" id="19"/>
          <p:cNvGrpSpPr/>
          <p:nvPr/>
        </p:nvGrpSpPr>
        <p:grpSpPr>
          <a:xfrm rot="0">
            <a:off x="9465886" y="4256890"/>
            <a:ext cx="625177" cy="625177"/>
            <a:chOff x="0" y="0"/>
            <a:chExt cx="833569" cy="833569"/>
          </a:xfrm>
        </p:grpSpPr>
        <p:grpSp>
          <p:nvGrpSpPr>
            <p:cNvPr name="Group 20" id="20"/>
            <p:cNvGrpSpPr/>
            <p:nvPr/>
          </p:nvGrpSpPr>
          <p:grpSpPr>
            <a:xfrm rot="0">
              <a:off x="0" y="0"/>
              <a:ext cx="833569" cy="833569"/>
              <a:chOff x="0" y="0"/>
              <a:chExt cx="6350000" cy="6350000"/>
            </a:xfrm>
          </p:grpSpPr>
          <p:sp>
            <p:nvSpPr>
              <p:cNvPr name="Freeform 21" id="2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2" id="22"/>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3</a:t>
              </a:r>
            </a:p>
          </p:txBody>
        </p:sp>
      </p:grpSp>
      <p:grpSp>
        <p:nvGrpSpPr>
          <p:cNvPr name="Group 23" id="23"/>
          <p:cNvGrpSpPr/>
          <p:nvPr/>
        </p:nvGrpSpPr>
        <p:grpSpPr>
          <a:xfrm rot="0">
            <a:off x="9465886" y="6698313"/>
            <a:ext cx="625177" cy="620257"/>
            <a:chOff x="0" y="0"/>
            <a:chExt cx="833569" cy="827009"/>
          </a:xfrm>
        </p:grpSpPr>
        <p:grpSp>
          <p:nvGrpSpPr>
            <p:cNvPr name="Group 24" id="24"/>
            <p:cNvGrpSpPr/>
            <p:nvPr/>
          </p:nvGrpSpPr>
          <p:grpSpPr>
            <a:xfrm rot="0">
              <a:off x="0" y="0"/>
              <a:ext cx="833569" cy="827009"/>
              <a:chOff x="0" y="0"/>
              <a:chExt cx="6350000" cy="6350000"/>
            </a:xfrm>
          </p:grpSpPr>
          <p:sp>
            <p:nvSpPr>
              <p:cNvPr name="Freeform 25" id="2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6" id="26"/>
            <p:cNvSpPr txBox="true"/>
            <p:nvPr/>
          </p:nvSpPr>
          <p:spPr>
            <a:xfrm rot="0">
              <a:off x="169989" y="103800"/>
              <a:ext cx="493592" cy="562259"/>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4</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72172" y="1028700"/>
            <a:ext cx="625177" cy="625177"/>
            <a:chOff x="0" y="0"/>
            <a:chExt cx="833569" cy="833569"/>
          </a:xfrm>
        </p:grpSpPr>
        <p:grpSp>
          <p:nvGrpSpPr>
            <p:cNvPr name="Group 3" id="3"/>
            <p:cNvGrpSpPr/>
            <p:nvPr/>
          </p:nvGrpSpPr>
          <p:grpSpPr>
            <a:xfrm rot="0">
              <a:off x="0" y="0"/>
              <a:ext cx="833569" cy="833569"/>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5" id="5"/>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1</a:t>
              </a:r>
            </a:p>
          </p:txBody>
        </p:sp>
      </p:grpSp>
      <p:grpSp>
        <p:nvGrpSpPr>
          <p:cNvPr name="Group 6" id="6"/>
          <p:cNvGrpSpPr/>
          <p:nvPr/>
        </p:nvGrpSpPr>
        <p:grpSpPr>
          <a:xfrm rot="0">
            <a:off x="13282938" y="1028700"/>
            <a:ext cx="625177" cy="625177"/>
            <a:chOff x="0" y="0"/>
            <a:chExt cx="833569" cy="833569"/>
          </a:xfrm>
        </p:grpSpPr>
        <p:grpSp>
          <p:nvGrpSpPr>
            <p:cNvPr name="Group 7" id="7"/>
            <p:cNvGrpSpPr/>
            <p:nvPr/>
          </p:nvGrpSpPr>
          <p:grpSpPr>
            <a:xfrm rot="0">
              <a:off x="0" y="0"/>
              <a:ext cx="833569" cy="833569"/>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9" id="9"/>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2</a:t>
              </a:r>
            </a:p>
          </p:txBody>
        </p:sp>
      </p:grpSp>
      <p:grpSp>
        <p:nvGrpSpPr>
          <p:cNvPr name="Group 10" id="10"/>
          <p:cNvGrpSpPr/>
          <p:nvPr/>
        </p:nvGrpSpPr>
        <p:grpSpPr>
          <a:xfrm rot="0">
            <a:off x="15693704" y="1028700"/>
            <a:ext cx="625177" cy="625177"/>
            <a:chOff x="0" y="0"/>
            <a:chExt cx="833569" cy="833569"/>
          </a:xfrm>
        </p:grpSpPr>
        <p:grpSp>
          <p:nvGrpSpPr>
            <p:cNvPr name="Group 11" id="11"/>
            <p:cNvGrpSpPr/>
            <p:nvPr/>
          </p:nvGrpSpPr>
          <p:grpSpPr>
            <a:xfrm rot="0">
              <a:off x="0" y="0"/>
              <a:ext cx="833569" cy="833569"/>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3" id="13"/>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3</a:t>
              </a:r>
            </a:p>
          </p:txBody>
        </p:sp>
      </p:grpSp>
      <p:grpSp>
        <p:nvGrpSpPr>
          <p:cNvPr name="Group 14" id="14"/>
          <p:cNvGrpSpPr/>
          <p:nvPr/>
        </p:nvGrpSpPr>
        <p:grpSpPr>
          <a:xfrm rot="0">
            <a:off x="1028700" y="8738198"/>
            <a:ext cx="2324282" cy="520102"/>
            <a:chOff x="0" y="0"/>
            <a:chExt cx="3099043" cy="693469"/>
          </a:xfrm>
        </p:grpSpPr>
        <p:sp>
          <p:nvSpPr>
            <p:cNvPr name="AutoShape 15" id="15"/>
            <p:cNvSpPr/>
            <p:nvPr/>
          </p:nvSpPr>
          <p:spPr>
            <a:xfrm rot="0">
              <a:off x="0" y="0"/>
              <a:ext cx="3099043" cy="693469"/>
            </a:xfrm>
            <a:prstGeom prst="rect">
              <a:avLst/>
            </a:prstGeom>
            <a:solidFill>
              <a:srgbClr val="FFE500"/>
            </a:solidFill>
          </p:spPr>
        </p:sp>
        <p:sp>
          <p:nvSpPr>
            <p:cNvPr name="TextBox 16" id="16"/>
            <p:cNvSpPr txBox="true"/>
            <p:nvPr/>
          </p:nvSpPr>
          <p:spPr>
            <a:xfrm rot="0">
              <a:off x="219970" y="98458"/>
              <a:ext cx="2659104" cy="440650"/>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Bold"/>
                </a:rPr>
                <a:t>Light Mode</a:t>
              </a:r>
            </a:p>
          </p:txBody>
        </p:sp>
      </p:grpSp>
      <p:grpSp>
        <p:nvGrpSpPr>
          <p:cNvPr name="Group 17" id="17"/>
          <p:cNvGrpSpPr/>
          <p:nvPr/>
        </p:nvGrpSpPr>
        <p:grpSpPr>
          <a:xfrm rot="0">
            <a:off x="1049665" y="2978418"/>
            <a:ext cx="7525990" cy="5431205"/>
            <a:chOff x="0" y="0"/>
            <a:chExt cx="3112583" cy="2246226"/>
          </a:xfrm>
        </p:grpSpPr>
        <p:sp>
          <p:nvSpPr>
            <p:cNvPr name="Freeform 18" id="18"/>
            <p:cNvSpPr/>
            <p:nvPr/>
          </p:nvSpPr>
          <p:spPr>
            <a:xfrm flipH="false" flipV="false" rot="0">
              <a:off x="0" y="0"/>
              <a:ext cx="3112583" cy="2246226"/>
            </a:xfrm>
            <a:custGeom>
              <a:avLst/>
              <a:gdLst/>
              <a:ahLst/>
              <a:cxnLst/>
              <a:rect r="r" b="b" t="t" l="l"/>
              <a:pathLst>
                <a:path h="2246226" w="3112583">
                  <a:moveTo>
                    <a:pt x="0" y="0"/>
                  </a:moveTo>
                  <a:lnTo>
                    <a:pt x="3112583" y="0"/>
                  </a:lnTo>
                  <a:lnTo>
                    <a:pt x="3112583" y="2246226"/>
                  </a:lnTo>
                  <a:lnTo>
                    <a:pt x="0" y="2246226"/>
                  </a:lnTo>
                  <a:close/>
                </a:path>
              </a:pathLst>
            </a:custGeom>
            <a:solidFill>
              <a:srgbClr val="FFDE59"/>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false" flipV="false" rot="0">
            <a:off x="1168157" y="3092679"/>
            <a:ext cx="7304445" cy="5194272"/>
          </a:xfrm>
          <a:custGeom>
            <a:avLst/>
            <a:gdLst/>
            <a:ahLst/>
            <a:cxnLst/>
            <a:rect r="r" b="b" t="t" l="l"/>
            <a:pathLst>
              <a:path h="5194272" w="7304445">
                <a:moveTo>
                  <a:pt x="0" y="0"/>
                </a:moveTo>
                <a:lnTo>
                  <a:pt x="7304445" y="0"/>
                </a:lnTo>
                <a:lnTo>
                  <a:pt x="7304445" y="5194272"/>
                </a:lnTo>
                <a:lnTo>
                  <a:pt x="0" y="5194272"/>
                </a:lnTo>
                <a:lnTo>
                  <a:pt x="0" y="0"/>
                </a:lnTo>
                <a:close/>
              </a:path>
            </a:pathLst>
          </a:custGeom>
          <a:blipFill>
            <a:blip r:embed="rId2"/>
            <a:stretch>
              <a:fillRect l="0" t="0" r="0" b="0"/>
            </a:stretch>
          </a:blipFill>
        </p:spPr>
      </p:sp>
      <p:sp>
        <p:nvSpPr>
          <p:cNvPr name="Freeform 21" id="21"/>
          <p:cNvSpPr/>
          <p:nvPr/>
        </p:nvSpPr>
        <p:spPr>
          <a:xfrm flipH="false" flipV="false" rot="784292">
            <a:off x="7886358" y="2553003"/>
            <a:ext cx="1172487" cy="1172487"/>
          </a:xfrm>
          <a:custGeom>
            <a:avLst/>
            <a:gdLst/>
            <a:ahLst/>
            <a:cxnLst/>
            <a:rect r="r" b="b" t="t" l="l"/>
            <a:pathLst>
              <a:path h="1172487" w="1172487">
                <a:moveTo>
                  <a:pt x="0" y="0"/>
                </a:moveTo>
                <a:lnTo>
                  <a:pt x="1172487" y="0"/>
                </a:lnTo>
                <a:lnTo>
                  <a:pt x="1172487" y="1172487"/>
                </a:lnTo>
                <a:lnTo>
                  <a:pt x="0" y="11724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0">
            <a:off x="9517029" y="2978418"/>
            <a:ext cx="7531818" cy="5435411"/>
            <a:chOff x="0" y="0"/>
            <a:chExt cx="3112583" cy="2246226"/>
          </a:xfrm>
        </p:grpSpPr>
        <p:sp>
          <p:nvSpPr>
            <p:cNvPr name="Freeform 23" id="23"/>
            <p:cNvSpPr/>
            <p:nvPr/>
          </p:nvSpPr>
          <p:spPr>
            <a:xfrm flipH="false" flipV="false" rot="0">
              <a:off x="0" y="0"/>
              <a:ext cx="3112583" cy="2246226"/>
            </a:xfrm>
            <a:custGeom>
              <a:avLst/>
              <a:gdLst/>
              <a:ahLst/>
              <a:cxnLst/>
              <a:rect r="r" b="b" t="t" l="l"/>
              <a:pathLst>
                <a:path h="2246226" w="3112583">
                  <a:moveTo>
                    <a:pt x="0" y="0"/>
                  </a:moveTo>
                  <a:lnTo>
                    <a:pt x="3112583" y="0"/>
                  </a:lnTo>
                  <a:lnTo>
                    <a:pt x="3112583" y="2246226"/>
                  </a:lnTo>
                  <a:lnTo>
                    <a:pt x="0" y="2246226"/>
                  </a:lnTo>
                  <a:close/>
                </a:path>
              </a:pathLst>
            </a:custGeom>
            <a:solidFill>
              <a:srgbClr val="FFDE59"/>
            </a:solidFill>
          </p:spPr>
        </p:sp>
        <p:sp>
          <p:nvSpPr>
            <p:cNvPr name="TextBox 24" id="2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25" id="25"/>
          <p:cNvSpPr/>
          <p:nvPr/>
        </p:nvSpPr>
        <p:spPr>
          <a:xfrm flipH="false" flipV="false" rot="0">
            <a:off x="9655806" y="3116830"/>
            <a:ext cx="7254263" cy="5158587"/>
          </a:xfrm>
          <a:custGeom>
            <a:avLst/>
            <a:gdLst/>
            <a:ahLst/>
            <a:cxnLst/>
            <a:rect r="r" b="b" t="t" l="l"/>
            <a:pathLst>
              <a:path h="5158587" w="7254263">
                <a:moveTo>
                  <a:pt x="0" y="0"/>
                </a:moveTo>
                <a:lnTo>
                  <a:pt x="7254264" y="0"/>
                </a:lnTo>
                <a:lnTo>
                  <a:pt x="7254264" y="5158588"/>
                </a:lnTo>
                <a:lnTo>
                  <a:pt x="0" y="5158588"/>
                </a:lnTo>
                <a:lnTo>
                  <a:pt x="0" y="0"/>
                </a:lnTo>
                <a:close/>
              </a:path>
            </a:pathLst>
          </a:custGeom>
          <a:blipFill>
            <a:blip r:embed="rId5"/>
            <a:stretch>
              <a:fillRect l="0" t="0" r="0" b="0"/>
            </a:stretch>
          </a:blipFill>
        </p:spPr>
      </p:sp>
      <p:sp>
        <p:nvSpPr>
          <p:cNvPr name="Freeform 26" id="26"/>
          <p:cNvSpPr/>
          <p:nvPr/>
        </p:nvSpPr>
        <p:spPr>
          <a:xfrm flipH="false" flipV="false" rot="-638860">
            <a:off x="16323826" y="7689174"/>
            <a:ext cx="1172487" cy="1172487"/>
          </a:xfrm>
          <a:custGeom>
            <a:avLst/>
            <a:gdLst/>
            <a:ahLst/>
            <a:cxnLst/>
            <a:rect r="r" b="b" t="t" l="l"/>
            <a:pathLst>
              <a:path h="1172487" w="1172487">
                <a:moveTo>
                  <a:pt x="0" y="0"/>
                </a:moveTo>
                <a:lnTo>
                  <a:pt x="1172487" y="0"/>
                </a:lnTo>
                <a:lnTo>
                  <a:pt x="1172487" y="1172487"/>
                </a:lnTo>
                <a:lnTo>
                  <a:pt x="0" y="11724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7" id="27"/>
          <p:cNvGrpSpPr/>
          <p:nvPr/>
        </p:nvGrpSpPr>
        <p:grpSpPr>
          <a:xfrm rot="0">
            <a:off x="1028700" y="1028700"/>
            <a:ext cx="7546954" cy="1620209"/>
            <a:chOff x="0" y="0"/>
            <a:chExt cx="10062606" cy="2160278"/>
          </a:xfrm>
        </p:grpSpPr>
        <p:sp>
          <p:nvSpPr>
            <p:cNvPr name="TextBox 28" id="28"/>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Versione Desktop - Homepage</a:t>
              </a:r>
            </a:p>
          </p:txBody>
        </p:sp>
        <p:sp>
          <p:nvSpPr>
            <p:cNvPr name="TextBox 29" id="29"/>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Mockup</a:t>
              </a:r>
            </a:p>
          </p:txBody>
        </p:sp>
      </p:grpSp>
      <p:sp>
        <p:nvSpPr>
          <p:cNvPr name="TextBox 30" id="30"/>
          <p:cNvSpPr txBox="true"/>
          <p:nvPr/>
        </p:nvSpPr>
        <p:spPr>
          <a:xfrm rot="0">
            <a:off x="10122253" y="1953299"/>
            <a:ext cx="2125016" cy="474824"/>
          </a:xfrm>
          <a:prstGeom prst="rect">
            <a:avLst/>
          </a:prstGeom>
        </p:spPr>
        <p:txBody>
          <a:bodyPr anchor="t" rtlCol="false" tIns="0" lIns="0" bIns="0" rIns="0">
            <a:spAutoFit/>
          </a:bodyPr>
          <a:lstStyle/>
          <a:p>
            <a:pPr algn="ctr">
              <a:lnSpc>
                <a:spcPts val="1949"/>
              </a:lnSpc>
            </a:pPr>
            <a:r>
              <a:rPr lang="en-US" sz="1299" spc="12">
                <a:solidFill>
                  <a:srgbClr val="000000"/>
                </a:solidFill>
                <a:latin typeface="DM Sans"/>
              </a:rPr>
              <a:t>La Light Mode è impostata di default</a:t>
            </a:r>
          </a:p>
        </p:txBody>
      </p:sp>
      <p:sp>
        <p:nvSpPr>
          <p:cNvPr name="TextBox 31" id="31"/>
          <p:cNvSpPr txBox="true"/>
          <p:nvPr/>
        </p:nvSpPr>
        <p:spPr>
          <a:xfrm rot="0">
            <a:off x="12533019" y="1953299"/>
            <a:ext cx="2125016" cy="474824"/>
          </a:xfrm>
          <a:prstGeom prst="rect">
            <a:avLst/>
          </a:prstGeom>
        </p:spPr>
        <p:txBody>
          <a:bodyPr anchor="t" rtlCol="false" tIns="0" lIns="0" bIns="0" rIns="0">
            <a:spAutoFit/>
          </a:bodyPr>
          <a:lstStyle/>
          <a:p>
            <a:pPr algn="ctr">
              <a:lnSpc>
                <a:spcPts val="1949"/>
              </a:lnSpc>
            </a:pPr>
            <a:r>
              <a:rPr lang="en-US" sz="1299" spc="12">
                <a:solidFill>
                  <a:srgbClr val="000000"/>
                </a:solidFill>
                <a:latin typeface="DM Sans"/>
              </a:rPr>
              <a:t>Scegli il tema che preferisci</a:t>
            </a:r>
          </a:p>
        </p:txBody>
      </p:sp>
      <p:sp>
        <p:nvSpPr>
          <p:cNvPr name="TextBox 32" id="32"/>
          <p:cNvSpPr txBox="true"/>
          <p:nvPr/>
        </p:nvSpPr>
        <p:spPr>
          <a:xfrm rot="0">
            <a:off x="14943784" y="1953299"/>
            <a:ext cx="2125016" cy="474824"/>
          </a:xfrm>
          <a:prstGeom prst="rect">
            <a:avLst/>
          </a:prstGeom>
        </p:spPr>
        <p:txBody>
          <a:bodyPr anchor="t" rtlCol="false" tIns="0" lIns="0" bIns="0" rIns="0">
            <a:spAutoFit/>
          </a:bodyPr>
          <a:lstStyle/>
          <a:p>
            <a:pPr algn="ctr" marL="0" indent="0" lvl="0">
              <a:lnSpc>
                <a:spcPts val="1949"/>
              </a:lnSpc>
            </a:pPr>
            <a:r>
              <a:rPr lang="en-US" sz="1299" spc="12">
                <a:solidFill>
                  <a:srgbClr val="000000"/>
                </a:solidFill>
                <a:latin typeface="DM Sans"/>
              </a:rPr>
              <a:t>Seleziona la modalità scura dalle impostazioni</a:t>
            </a:r>
          </a:p>
        </p:txBody>
      </p:sp>
      <p:grpSp>
        <p:nvGrpSpPr>
          <p:cNvPr name="Group 33" id="33"/>
          <p:cNvGrpSpPr/>
          <p:nvPr/>
        </p:nvGrpSpPr>
        <p:grpSpPr>
          <a:xfrm rot="0">
            <a:off x="9517029" y="8707426"/>
            <a:ext cx="2324282" cy="512511"/>
            <a:chOff x="0" y="0"/>
            <a:chExt cx="3099043" cy="683349"/>
          </a:xfrm>
        </p:grpSpPr>
        <p:sp>
          <p:nvSpPr>
            <p:cNvPr name="AutoShape 34" id="34"/>
            <p:cNvSpPr/>
            <p:nvPr/>
          </p:nvSpPr>
          <p:spPr>
            <a:xfrm rot="0">
              <a:off x="0" y="0"/>
              <a:ext cx="3099043" cy="683349"/>
            </a:xfrm>
            <a:prstGeom prst="rect">
              <a:avLst/>
            </a:prstGeom>
            <a:solidFill>
              <a:srgbClr val="000000"/>
            </a:solidFill>
          </p:spPr>
        </p:sp>
        <p:sp>
          <p:nvSpPr>
            <p:cNvPr name="TextBox 35" id="35"/>
            <p:cNvSpPr txBox="true"/>
            <p:nvPr/>
          </p:nvSpPr>
          <p:spPr>
            <a:xfrm rot="0">
              <a:off x="219970" y="98458"/>
              <a:ext cx="2659104" cy="430530"/>
            </a:xfrm>
            <a:prstGeom prst="rect">
              <a:avLst/>
            </a:prstGeom>
          </p:spPr>
          <p:txBody>
            <a:bodyPr anchor="t" rtlCol="false" tIns="0" lIns="0" bIns="0" rIns="0">
              <a:spAutoFit/>
            </a:bodyPr>
            <a:lstStyle/>
            <a:p>
              <a:pPr marL="0" indent="0" lvl="0">
                <a:lnSpc>
                  <a:spcPts val="2849"/>
                </a:lnSpc>
              </a:pPr>
              <a:r>
                <a:rPr lang="en-US" sz="1899" spc="18">
                  <a:solidFill>
                    <a:srgbClr val="FFDE59"/>
                  </a:solidFill>
                  <a:latin typeface="DM Sans Bold"/>
                </a:rPr>
                <a:t>Dark Mode</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72172" y="1028700"/>
            <a:ext cx="625177" cy="625177"/>
            <a:chOff x="0" y="0"/>
            <a:chExt cx="833569" cy="833569"/>
          </a:xfrm>
        </p:grpSpPr>
        <p:grpSp>
          <p:nvGrpSpPr>
            <p:cNvPr name="Group 3" id="3"/>
            <p:cNvGrpSpPr/>
            <p:nvPr/>
          </p:nvGrpSpPr>
          <p:grpSpPr>
            <a:xfrm rot="0">
              <a:off x="0" y="0"/>
              <a:ext cx="833569" cy="833569"/>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5" id="5"/>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1</a:t>
              </a:r>
            </a:p>
          </p:txBody>
        </p:sp>
      </p:grpSp>
      <p:grpSp>
        <p:nvGrpSpPr>
          <p:cNvPr name="Group 6" id="6"/>
          <p:cNvGrpSpPr/>
          <p:nvPr/>
        </p:nvGrpSpPr>
        <p:grpSpPr>
          <a:xfrm rot="0">
            <a:off x="13282938" y="1028700"/>
            <a:ext cx="625177" cy="625177"/>
            <a:chOff x="0" y="0"/>
            <a:chExt cx="833569" cy="833569"/>
          </a:xfrm>
        </p:grpSpPr>
        <p:grpSp>
          <p:nvGrpSpPr>
            <p:cNvPr name="Group 7" id="7"/>
            <p:cNvGrpSpPr/>
            <p:nvPr/>
          </p:nvGrpSpPr>
          <p:grpSpPr>
            <a:xfrm rot="0">
              <a:off x="0" y="0"/>
              <a:ext cx="833569" cy="833569"/>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9" id="9"/>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2</a:t>
              </a:r>
            </a:p>
          </p:txBody>
        </p:sp>
      </p:grpSp>
      <p:grpSp>
        <p:nvGrpSpPr>
          <p:cNvPr name="Group 10" id="10"/>
          <p:cNvGrpSpPr/>
          <p:nvPr/>
        </p:nvGrpSpPr>
        <p:grpSpPr>
          <a:xfrm rot="0">
            <a:off x="15693704" y="1028700"/>
            <a:ext cx="625177" cy="625177"/>
            <a:chOff x="0" y="0"/>
            <a:chExt cx="833569" cy="833569"/>
          </a:xfrm>
        </p:grpSpPr>
        <p:grpSp>
          <p:nvGrpSpPr>
            <p:cNvPr name="Group 11" id="11"/>
            <p:cNvGrpSpPr/>
            <p:nvPr/>
          </p:nvGrpSpPr>
          <p:grpSpPr>
            <a:xfrm rot="0">
              <a:off x="0" y="0"/>
              <a:ext cx="833569" cy="833569"/>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3" id="13"/>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3</a:t>
              </a:r>
            </a:p>
          </p:txBody>
        </p:sp>
      </p:grpSp>
      <p:grpSp>
        <p:nvGrpSpPr>
          <p:cNvPr name="Group 14" id="14"/>
          <p:cNvGrpSpPr/>
          <p:nvPr/>
        </p:nvGrpSpPr>
        <p:grpSpPr>
          <a:xfrm rot="0">
            <a:off x="1028700" y="8745789"/>
            <a:ext cx="2324282" cy="512511"/>
            <a:chOff x="0" y="0"/>
            <a:chExt cx="3099043" cy="683349"/>
          </a:xfrm>
        </p:grpSpPr>
        <p:sp>
          <p:nvSpPr>
            <p:cNvPr name="AutoShape 15" id="15"/>
            <p:cNvSpPr/>
            <p:nvPr/>
          </p:nvSpPr>
          <p:spPr>
            <a:xfrm rot="0">
              <a:off x="0" y="0"/>
              <a:ext cx="3099043" cy="683349"/>
            </a:xfrm>
            <a:prstGeom prst="rect">
              <a:avLst/>
            </a:prstGeom>
            <a:solidFill>
              <a:srgbClr val="ED9279"/>
            </a:solidFill>
          </p:spPr>
        </p:sp>
        <p:sp>
          <p:nvSpPr>
            <p:cNvPr name="TextBox 16" id="16"/>
            <p:cNvSpPr txBox="true"/>
            <p:nvPr/>
          </p:nvSpPr>
          <p:spPr>
            <a:xfrm rot="0">
              <a:off x="219970" y="98458"/>
              <a:ext cx="2659104"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Light Mode</a:t>
              </a:r>
            </a:p>
          </p:txBody>
        </p:sp>
      </p:grpSp>
      <p:grpSp>
        <p:nvGrpSpPr>
          <p:cNvPr name="Group 17" id="17"/>
          <p:cNvGrpSpPr/>
          <p:nvPr/>
        </p:nvGrpSpPr>
        <p:grpSpPr>
          <a:xfrm rot="0">
            <a:off x="14844151" y="8726238"/>
            <a:ext cx="2415149" cy="512511"/>
            <a:chOff x="0" y="0"/>
            <a:chExt cx="3220199" cy="683349"/>
          </a:xfrm>
        </p:grpSpPr>
        <p:sp>
          <p:nvSpPr>
            <p:cNvPr name="AutoShape 18" id="18"/>
            <p:cNvSpPr/>
            <p:nvPr/>
          </p:nvSpPr>
          <p:spPr>
            <a:xfrm rot="0">
              <a:off x="0" y="0"/>
              <a:ext cx="3220199" cy="683349"/>
            </a:xfrm>
            <a:prstGeom prst="rect">
              <a:avLst/>
            </a:prstGeom>
            <a:solidFill>
              <a:srgbClr val="000000"/>
            </a:solidFill>
          </p:spPr>
        </p:sp>
        <p:sp>
          <p:nvSpPr>
            <p:cNvPr name="TextBox 19" id="19"/>
            <p:cNvSpPr txBox="true"/>
            <p:nvPr/>
          </p:nvSpPr>
          <p:spPr>
            <a:xfrm rot="0">
              <a:off x="228569" y="98458"/>
              <a:ext cx="2763061" cy="430530"/>
            </a:xfrm>
            <a:prstGeom prst="rect">
              <a:avLst/>
            </a:prstGeom>
          </p:spPr>
          <p:txBody>
            <a:bodyPr anchor="t" rtlCol="false" tIns="0" lIns="0" bIns="0" rIns="0">
              <a:spAutoFit/>
            </a:bodyPr>
            <a:lstStyle/>
            <a:p>
              <a:pPr algn="ctr" marL="0" indent="0" lvl="0">
                <a:lnSpc>
                  <a:spcPts val="2849"/>
                </a:lnSpc>
              </a:pPr>
              <a:r>
                <a:rPr lang="en-US" sz="1899" spc="18">
                  <a:solidFill>
                    <a:srgbClr val="FFDE59"/>
                  </a:solidFill>
                  <a:latin typeface="DM Sans Bold"/>
                </a:rPr>
                <a:t>Dark Mode</a:t>
              </a:r>
            </a:p>
          </p:txBody>
        </p:sp>
      </p:grpSp>
      <p:sp>
        <p:nvSpPr>
          <p:cNvPr name="Freeform 20" id="20"/>
          <p:cNvSpPr/>
          <p:nvPr/>
        </p:nvSpPr>
        <p:spPr>
          <a:xfrm flipH="false" flipV="false" rot="0">
            <a:off x="949657" y="2850203"/>
            <a:ext cx="16309643" cy="5456935"/>
          </a:xfrm>
          <a:custGeom>
            <a:avLst/>
            <a:gdLst/>
            <a:ahLst/>
            <a:cxnLst/>
            <a:rect r="r" b="b" t="t" l="l"/>
            <a:pathLst>
              <a:path h="5456935" w="16309643">
                <a:moveTo>
                  <a:pt x="0" y="0"/>
                </a:moveTo>
                <a:lnTo>
                  <a:pt x="16309643" y="0"/>
                </a:lnTo>
                <a:lnTo>
                  <a:pt x="16309643" y="5456935"/>
                </a:lnTo>
                <a:lnTo>
                  <a:pt x="0" y="5456935"/>
                </a:lnTo>
                <a:lnTo>
                  <a:pt x="0" y="0"/>
                </a:lnTo>
                <a:close/>
              </a:path>
            </a:pathLst>
          </a:custGeom>
          <a:blipFill>
            <a:blip r:embed="rId2"/>
            <a:stretch>
              <a:fillRect l="0" t="0" r="0" b="0"/>
            </a:stretch>
          </a:blipFill>
        </p:spPr>
      </p:sp>
      <p:grpSp>
        <p:nvGrpSpPr>
          <p:cNvPr name="Group 21" id="21"/>
          <p:cNvGrpSpPr/>
          <p:nvPr/>
        </p:nvGrpSpPr>
        <p:grpSpPr>
          <a:xfrm rot="0">
            <a:off x="1028700" y="1028700"/>
            <a:ext cx="7546954" cy="1620209"/>
            <a:chOff x="0" y="0"/>
            <a:chExt cx="10062606" cy="2160278"/>
          </a:xfrm>
        </p:grpSpPr>
        <p:sp>
          <p:nvSpPr>
            <p:cNvPr name="TextBox 22" id="22"/>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Versione Mobile - Homepage</a:t>
              </a:r>
            </a:p>
          </p:txBody>
        </p:sp>
        <p:sp>
          <p:nvSpPr>
            <p:cNvPr name="TextBox 23" id="23"/>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Mockup</a:t>
              </a:r>
            </a:p>
          </p:txBody>
        </p:sp>
      </p:grpSp>
      <p:sp>
        <p:nvSpPr>
          <p:cNvPr name="TextBox 24" id="24"/>
          <p:cNvSpPr txBox="true"/>
          <p:nvPr/>
        </p:nvSpPr>
        <p:spPr>
          <a:xfrm rot="0">
            <a:off x="10122253" y="1953299"/>
            <a:ext cx="2125016" cy="474824"/>
          </a:xfrm>
          <a:prstGeom prst="rect">
            <a:avLst/>
          </a:prstGeom>
        </p:spPr>
        <p:txBody>
          <a:bodyPr anchor="t" rtlCol="false" tIns="0" lIns="0" bIns="0" rIns="0">
            <a:spAutoFit/>
          </a:bodyPr>
          <a:lstStyle/>
          <a:p>
            <a:pPr algn="ctr">
              <a:lnSpc>
                <a:spcPts val="1949"/>
              </a:lnSpc>
            </a:pPr>
            <a:r>
              <a:rPr lang="en-US" sz="1299" spc="12">
                <a:solidFill>
                  <a:srgbClr val="000000"/>
                </a:solidFill>
                <a:latin typeface="DM Sans"/>
              </a:rPr>
              <a:t>Scegli tra diversi colori d'accento</a:t>
            </a:r>
          </a:p>
        </p:txBody>
      </p:sp>
      <p:sp>
        <p:nvSpPr>
          <p:cNvPr name="TextBox 25" id="25"/>
          <p:cNvSpPr txBox="true"/>
          <p:nvPr/>
        </p:nvSpPr>
        <p:spPr>
          <a:xfrm rot="0">
            <a:off x="12533019" y="1953299"/>
            <a:ext cx="2125016" cy="474824"/>
          </a:xfrm>
          <a:prstGeom prst="rect">
            <a:avLst/>
          </a:prstGeom>
        </p:spPr>
        <p:txBody>
          <a:bodyPr anchor="t" rtlCol="false" tIns="0" lIns="0" bIns="0" rIns="0">
            <a:spAutoFit/>
          </a:bodyPr>
          <a:lstStyle/>
          <a:p>
            <a:pPr algn="ctr">
              <a:lnSpc>
                <a:spcPts val="1949"/>
              </a:lnSpc>
            </a:pPr>
            <a:r>
              <a:rPr lang="en-US" sz="1299" spc="12">
                <a:solidFill>
                  <a:srgbClr val="000000"/>
                </a:solidFill>
                <a:latin typeface="DM Sans"/>
              </a:rPr>
              <a:t>Elevata personalizzazione dell'applicazione</a:t>
            </a:r>
          </a:p>
        </p:txBody>
      </p:sp>
      <p:sp>
        <p:nvSpPr>
          <p:cNvPr name="TextBox 26" id="26"/>
          <p:cNvSpPr txBox="true"/>
          <p:nvPr/>
        </p:nvSpPr>
        <p:spPr>
          <a:xfrm rot="0">
            <a:off x="14943784" y="1953299"/>
            <a:ext cx="2125016" cy="474824"/>
          </a:xfrm>
          <a:prstGeom prst="rect">
            <a:avLst/>
          </a:prstGeom>
        </p:spPr>
        <p:txBody>
          <a:bodyPr anchor="t" rtlCol="false" tIns="0" lIns="0" bIns="0" rIns="0">
            <a:spAutoFit/>
          </a:bodyPr>
          <a:lstStyle/>
          <a:p>
            <a:pPr algn="ctr" marL="0" indent="0" lvl="0">
              <a:lnSpc>
                <a:spcPts val="1949"/>
              </a:lnSpc>
            </a:pPr>
            <a:r>
              <a:rPr lang="en-US" sz="1299" spc="12">
                <a:solidFill>
                  <a:srgbClr val="000000"/>
                </a:solidFill>
                <a:latin typeface="DM Sans"/>
              </a:rPr>
              <a:t>Puoi scegliere anche la modalità scura</a:t>
            </a:r>
          </a:p>
        </p:txBody>
      </p:sp>
      <p:grpSp>
        <p:nvGrpSpPr>
          <p:cNvPr name="Group 27" id="27"/>
          <p:cNvGrpSpPr/>
          <p:nvPr/>
        </p:nvGrpSpPr>
        <p:grpSpPr>
          <a:xfrm rot="0">
            <a:off x="3809010" y="8726238"/>
            <a:ext cx="2219507" cy="512511"/>
            <a:chOff x="0" y="0"/>
            <a:chExt cx="2959343" cy="683349"/>
          </a:xfrm>
        </p:grpSpPr>
        <p:sp>
          <p:nvSpPr>
            <p:cNvPr name="AutoShape 28" id="28"/>
            <p:cNvSpPr/>
            <p:nvPr/>
          </p:nvSpPr>
          <p:spPr>
            <a:xfrm rot="0">
              <a:off x="0" y="0"/>
              <a:ext cx="2959343" cy="683349"/>
            </a:xfrm>
            <a:prstGeom prst="rect">
              <a:avLst/>
            </a:prstGeom>
            <a:solidFill>
              <a:srgbClr val="7ED957"/>
            </a:solidFill>
          </p:spPr>
        </p:sp>
        <p:sp>
          <p:nvSpPr>
            <p:cNvPr name="TextBox 29" id="29"/>
            <p:cNvSpPr txBox="true"/>
            <p:nvPr/>
          </p:nvSpPr>
          <p:spPr>
            <a:xfrm rot="0">
              <a:off x="210054" y="98458"/>
              <a:ext cx="2539236"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Light Mode</a:t>
              </a:r>
            </a:p>
          </p:txBody>
        </p:sp>
      </p:grpSp>
      <p:grpSp>
        <p:nvGrpSpPr>
          <p:cNvPr name="Group 30" id="30"/>
          <p:cNvGrpSpPr/>
          <p:nvPr/>
        </p:nvGrpSpPr>
        <p:grpSpPr>
          <a:xfrm rot="0">
            <a:off x="6504124" y="8733828"/>
            <a:ext cx="2193337" cy="512511"/>
            <a:chOff x="0" y="0"/>
            <a:chExt cx="2924450" cy="683349"/>
          </a:xfrm>
        </p:grpSpPr>
        <p:sp>
          <p:nvSpPr>
            <p:cNvPr name="AutoShape 31" id="31"/>
            <p:cNvSpPr/>
            <p:nvPr/>
          </p:nvSpPr>
          <p:spPr>
            <a:xfrm rot="0">
              <a:off x="0" y="0"/>
              <a:ext cx="2924450" cy="683349"/>
            </a:xfrm>
            <a:prstGeom prst="rect">
              <a:avLst/>
            </a:prstGeom>
            <a:solidFill>
              <a:srgbClr val="8C52FF"/>
            </a:solidFill>
          </p:spPr>
        </p:sp>
        <p:sp>
          <p:nvSpPr>
            <p:cNvPr name="TextBox 32" id="32"/>
            <p:cNvSpPr txBox="true"/>
            <p:nvPr/>
          </p:nvSpPr>
          <p:spPr>
            <a:xfrm rot="0">
              <a:off x="207577" y="98458"/>
              <a:ext cx="2509296"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Light Mode</a:t>
              </a:r>
            </a:p>
          </p:txBody>
        </p:sp>
      </p:grpSp>
      <p:grpSp>
        <p:nvGrpSpPr>
          <p:cNvPr name="Group 33" id="33"/>
          <p:cNvGrpSpPr/>
          <p:nvPr/>
        </p:nvGrpSpPr>
        <p:grpSpPr>
          <a:xfrm rot="0">
            <a:off x="9216252" y="8745789"/>
            <a:ext cx="2219507" cy="512511"/>
            <a:chOff x="0" y="0"/>
            <a:chExt cx="2959343" cy="683349"/>
          </a:xfrm>
        </p:grpSpPr>
        <p:sp>
          <p:nvSpPr>
            <p:cNvPr name="AutoShape 34" id="34"/>
            <p:cNvSpPr/>
            <p:nvPr/>
          </p:nvSpPr>
          <p:spPr>
            <a:xfrm rot="0">
              <a:off x="0" y="0"/>
              <a:ext cx="2959343" cy="683349"/>
            </a:xfrm>
            <a:prstGeom prst="rect">
              <a:avLst/>
            </a:prstGeom>
            <a:solidFill>
              <a:srgbClr val="5271FF"/>
            </a:solidFill>
          </p:spPr>
        </p:sp>
        <p:sp>
          <p:nvSpPr>
            <p:cNvPr name="TextBox 35" id="35"/>
            <p:cNvSpPr txBox="true"/>
            <p:nvPr/>
          </p:nvSpPr>
          <p:spPr>
            <a:xfrm rot="0">
              <a:off x="210054" y="98458"/>
              <a:ext cx="2539236"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Light Mode</a:t>
              </a:r>
            </a:p>
          </p:txBody>
        </p:sp>
      </p:grpSp>
      <p:grpSp>
        <p:nvGrpSpPr>
          <p:cNvPr name="Group 36" id="36"/>
          <p:cNvGrpSpPr/>
          <p:nvPr/>
        </p:nvGrpSpPr>
        <p:grpSpPr>
          <a:xfrm rot="0">
            <a:off x="12011795" y="8726238"/>
            <a:ext cx="2256319" cy="512511"/>
            <a:chOff x="0" y="0"/>
            <a:chExt cx="3008426" cy="683349"/>
          </a:xfrm>
        </p:grpSpPr>
        <p:sp>
          <p:nvSpPr>
            <p:cNvPr name="AutoShape 37" id="37"/>
            <p:cNvSpPr/>
            <p:nvPr/>
          </p:nvSpPr>
          <p:spPr>
            <a:xfrm rot="0">
              <a:off x="0" y="0"/>
              <a:ext cx="3008426" cy="683349"/>
            </a:xfrm>
            <a:prstGeom prst="rect">
              <a:avLst/>
            </a:prstGeom>
            <a:solidFill>
              <a:srgbClr val="FF3131"/>
            </a:solidFill>
          </p:spPr>
        </p:sp>
        <p:sp>
          <p:nvSpPr>
            <p:cNvPr name="TextBox 38" id="38"/>
            <p:cNvSpPr txBox="true"/>
            <p:nvPr/>
          </p:nvSpPr>
          <p:spPr>
            <a:xfrm rot="0">
              <a:off x="213537" y="98458"/>
              <a:ext cx="2581351" cy="430530"/>
            </a:xfrm>
            <a:prstGeom prst="rect">
              <a:avLst/>
            </a:prstGeom>
          </p:spPr>
          <p:txBody>
            <a:bodyPr anchor="t" rtlCol="false" tIns="0" lIns="0" bIns="0" rIns="0">
              <a:spAutoFit/>
            </a:bodyPr>
            <a:lstStyle/>
            <a:p>
              <a:pPr algn="ctr" marL="0" indent="0" lvl="0">
                <a:lnSpc>
                  <a:spcPts val="2849"/>
                </a:lnSpc>
              </a:pPr>
              <a:r>
                <a:rPr lang="en-US" sz="1899" spc="18">
                  <a:solidFill>
                    <a:srgbClr val="000000"/>
                  </a:solidFill>
                  <a:latin typeface="DM Sans Bold"/>
                </a:rPr>
                <a:t>Light Mode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66763" y="2010572"/>
            <a:ext cx="8354474" cy="6265856"/>
          </a:xfrm>
          <a:custGeom>
            <a:avLst/>
            <a:gdLst/>
            <a:ahLst/>
            <a:cxnLst/>
            <a:rect r="r" b="b" t="t" l="l"/>
            <a:pathLst>
              <a:path h="6265856" w="8354474">
                <a:moveTo>
                  <a:pt x="0" y="0"/>
                </a:moveTo>
                <a:lnTo>
                  <a:pt x="8354474" y="0"/>
                </a:lnTo>
                <a:lnTo>
                  <a:pt x="8354474" y="6265856"/>
                </a:lnTo>
                <a:lnTo>
                  <a:pt x="0" y="6265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09562" y="3812500"/>
            <a:ext cx="6068876" cy="2728675"/>
          </a:xfrm>
          <a:prstGeom prst="rect">
            <a:avLst/>
          </a:prstGeom>
        </p:spPr>
        <p:txBody>
          <a:bodyPr anchor="t" rtlCol="false" tIns="0" lIns="0" bIns="0" rIns="0">
            <a:spAutoFit/>
          </a:bodyPr>
          <a:lstStyle/>
          <a:p>
            <a:pPr algn="ctr" marL="0" indent="0" lvl="0">
              <a:lnSpc>
                <a:spcPts val="7150"/>
              </a:lnSpc>
            </a:pPr>
            <a:r>
              <a:rPr lang="en-US" sz="6500">
                <a:solidFill>
                  <a:srgbClr val="000000"/>
                </a:solidFill>
                <a:latin typeface="DM Sans Bold"/>
              </a:rPr>
              <a:t>Fase 1: Descrizione del problema</a:t>
            </a:r>
          </a:p>
        </p:txBody>
      </p:sp>
      <p:sp>
        <p:nvSpPr>
          <p:cNvPr name="TextBox 4" id="4"/>
          <p:cNvSpPr txBox="true"/>
          <p:nvPr/>
        </p:nvSpPr>
        <p:spPr>
          <a:xfrm rot="-323570">
            <a:off x="1694091" y="2042356"/>
            <a:ext cx="3238588" cy="881999"/>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Chi è il nostro pubblico?</a:t>
            </a:r>
          </a:p>
        </p:txBody>
      </p:sp>
      <p:sp>
        <p:nvSpPr>
          <p:cNvPr name="TextBox 5" id="5"/>
          <p:cNvSpPr txBox="true"/>
          <p:nvPr/>
        </p:nvSpPr>
        <p:spPr>
          <a:xfrm rot="382997">
            <a:off x="13811785" y="6540053"/>
            <a:ext cx="3238588" cy="2214524"/>
          </a:xfrm>
          <a:prstGeom prst="rect">
            <a:avLst/>
          </a:prstGeom>
        </p:spPr>
        <p:txBody>
          <a:bodyPr anchor="t" rtlCol="false" tIns="0" lIns="0" bIns="0" rIns="0">
            <a:spAutoFit/>
          </a:bodyPr>
          <a:lstStyle/>
          <a:p>
            <a:pPr algn="ctr" marL="0" indent="0" lvl="0">
              <a:lnSpc>
                <a:spcPts val="3500"/>
              </a:lnSpc>
            </a:pPr>
            <a:r>
              <a:rPr lang="en-US" sz="2500" spc="25">
                <a:solidFill>
                  <a:srgbClr val="000000"/>
                </a:solidFill>
                <a:latin typeface="DM Sans"/>
              </a:rPr>
              <a:t>Quali sono le necessità e i bisogni della nostra comunità di riferimento?</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028546" y="3064787"/>
            <a:ext cx="11230754" cy="2672718"/>
          </a:xfrm>
          <a:prstGeom prst="rect">
            <a:avLst/>
          </a:prstGeom>
        </p:spPr>
        <p:txBody>
          <a:bodyPr anchor="t" rtlCol="false" tIns="0" lIns="0" bIns="0" rIns="0">
            <a:spAutoFit/>
          </a:bodyPr>
          <a:lstStyle/>
          <a:p>
            <a:pPr algn="ctr" marL="0" indent="0" lvl="0">
              <a:lnSpc>
                <a:spcPts val="10444"/>
              </a:lnSpc>
            </a:pPr>
            <a:r>
              <a:rPr lang="en-US" sz="9494" u="sng">
                <a:solidFill>
                  <a:srgbClr val="000000"/>
                </a:solidFill>
                <a:latin typeface="DM Sans Bold"/>
                <a:hlinkClick r:id="rId2" tooltip="https://www.figma.com/proto/cQ9FNLSIfvn5CAZ5o8BkVO/Mock-up-Sistema?type=design&amp;node-id=61-3886&amp;scaling=scale-down&amp;page-id=61%3A3874&amp;starting-point-node-id=61%3A3886&amp;mode=design"/>
              </a:rPr>
              <a:t>Collegamento al Prototipo</a:t>
            </a:r>
          </a:p>
        </p:txBody>
      </p:sp>
      <p:sp>
        <p:nvSpPr>
          <p:cNvPr name="Freeform 3" id="3"/>
          <p:cNvSpPr/>
          <p:nvPr/>
        </p:nvSpPr>
        <p:spPr>
          <a:xfrm flipH="false" flipV="false" rot="0">
            <a:off x="1028700" y="546289"/>
            <a:ext cx="3581333" cy="7614464"/>
          </a:xfrm>
          <a:custGeom>
            <a:avLst/>
            <a:gdLst/>
            <a:ahLst/>
            <a:cxnLst/>
            <a:rect r="r" b="b" t="t" l="l"/>
            <a:pathLst>
              <a:path h="7614464" w="3581333">
                <a:moveTo>
                  <a:pt x="0" y="0"/>
                </a:moveTo>
                <a:lnTo>
                  <a:pt x="3581333" y="0"/>
                </a:lnTo>
                <a:lnTo>
                  <a:pt x="3581333" y="7614464"/>
                </a:lnTo>
                <a:lnTo>
                  <a:pt x="0" y="7614464"/>
                </a:lnTo>
                <a:lnTo>
                  <a:pt x="0" y="0"/>
                </a:lnTo>
                <a:close/>
              </a:path>
            </a:pathLst>
          </a:custGeom>
          <a:blipFill>
            <a:blip r:embed="rId3"/>
            <a:stretch>
              <a:fillRect l="0" t="0" r="0" b="0"/>
            </a:stretch>
          </a:blipFill>
        </p:spPr>
      </p:sp>
      <p:grpSp>
        <p:nvGrpSpPr>
          <p:cNvPr name="Group 4" id="4"/>
          <p:cNvGrpSpPr/>
          <p:nvPr/>
        </p:nvGrpSpPr>
        <p:grpSpPr>
          <a:xfrm rot="0">
            <a:off x="1028700" y="8498316"/>
            <a:ext cx="3581333" cy="759984"/>
            <a:chOff x="0" y="0"/>
            <a:chExt cx="4775110" cy="1013312"/>
          </a:xfrm>
        </p:grpSpPr>
        <p:sp>
          <p:nvSpPr>
            <p:cNvPr name="AutoShape 5" id="5"/>
            <p:cNvSpPr/>
            <p:nvPr/>
          </p:nvSpPr>
          <p:spPr>
            <a:xfrm rot="0">
              <a:off x="0" y="0"/>
              <a:ext cx="4775110" cy="1013312"/>
            </a:xfrm>
            <a:prstGeom prst="rect">
              <a:avLst/>
            </a:prstGeom>
            <a:solidFill>
              <a:srgbClr val="000000"/>
            </a:solidFill>
          </p:spPr>
        </p:sp>
        <p:sp>
          <p:nvSpPr>
            <p:cNvPr name="TextBox 6" id="6"/>
            <p:cNvSpPr txBox="true"/>
            <p:nvPr/>
          </p:nvSpPr>
          <p:spPr>
            <a:xfrm rot="0">
              <a:off x="338936" y="145020"/>
              <a:ext cx="4097237" cy="639396"/>
            </a:xfrm>
            <a:prstGeom prst="rect">
              <a:avLst/>
            </a:prstGeom>
          </p:spPr>
          <p:txBody>
            <a:bodyPr anchor="t" rtlCol="false" tIns="0" lIns="0" bIns="0" rIns="0">
              <a:spAutoFit/>
            </a:bodyPr>
            <a:lstStyle/>
            <a:p>
              <a:pPr algn="ctr" marL="0" indent="0" lvl="0">
                <a:lnSpc>
                  <a:spcPts val="4226"/>
                </a:lnSpc>
              </a:pPr>
              <a:r>
                <a:rPr lang="en-US" sz="2817" spc="28">
                  <a:solidFill>
                    <a:srgbClr val="FFDE59"/>
                  </a:solidFill>
                  <a:latin typeface="DM Sans Bold"/>
                </a:rPr>
                <a:t>Prototipo Mobile</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576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1 giugno 2021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Gruppo 11</a:t>
            </a:r>
          </a:p>
        </p:txBody>
      </p:sp>
      <p:sp>
        <p:nvSpPr>
          <p:cNvPr name="TextBox 4" id="4"/>
          <p:cNvSpPr txBox="true"/>
          <p:nvPr/>
        </p:nvSpPr>
        <p:spPr>
          <a:xfrm rot="0">
            <a:off x="2281708" y="1769616"/>
            <a:ext cx="13011071" cy="3103502"/>
          </a:xfrm>
          <a:prstGeom prst="rect">
            <a:avLst/>
          </a:prstGeom>
        </p:spPr>
        <p:txBody>
          <a:bodyPr anchor="t" rtlCol="false" tIns="0" lIns="0" bIns="0" rIns="0">
            <a:spAutoFit/>
          </a:bodyPr>
          <a:lstStyle/>
          <a:p>
            <a:pPr algn="ctr" marL="0" indent="0" lvl="0">
              <a:lnSpc>
                <a:spcPts val="12100"/>
              </a:lnSpc>
            </a:pPr>
            <a:r>
              <a:rPr lang="en-US" sz="10999">
                <a:solidFill>
                  <a:srgbClr val="000000"/>
                </a:solidFill>
                <a:latin typeface="DM Sans Bold"/>
              </a:rPr>
              <a:t>Cognitive Walkthrough</a:t>
            </a:r>
          </a:p>
        </p:txBody>
      </p:sp>
      <p:grpSp>
        <p:nvGrpSpPr>
          <p:cNvPr name="Group 5" id="5"/>
          <p:cNvGrpSpPr/>
          <p:nvPr/>
        </p:nvGrpSpPr>
        <p:grpSpPr>
          <a:xfrm rot="0">
            <a:off x="12934160" y="5501174"/>
            <a:ext cx="3216601" cy="3172640"/>
            <a:chOff x="0" y="0"/>
            <a:chExt cx="4288802" cy="4230187"/>
          </a:xfrm>
        </p:grpSpPr>
        <p:grpSp>
          <p:nvGrpSpPr>
            <p:cNvPr name="Group 6" id="6"/>
            <p:cNvGrpSpPr/>
            <p:nvPr/>
          </p:nvGrpSpPr>
          <p:grpSpPr>
            <a:xfrm rot="-426806">
              <a:off x="219387" y="223825"/>
              <a:ext cx="3850028" cy="3782536"/>
              <a:chOff x="0" y="0"/>
              <a:chExt cx="3216910" cy="3160517"/>
            </a:xfrm>
          </p:grpSpPr>
          <p:sp>
            <p:nvSpPr>
              <p:cNvPr name="Freeform 7" id="7"/>
              <p:cNvSpPr/>
              <p:nvPr/>
            </p:nvSpPr>
            <p:spPr>
              <a:xfrm flipH="false" flipV="false" rot="0">
                <a:off x="19050" y="223520"/>
                <a:ext cx="3178810" cy="2929376"/>
              </a:xfrm>
              <a:custGeom>
                <a:avLst/>
                <a:gdLst/>
                <a:ahLst/>
                <a:cxnLst/>
                <a:rect r="r" b="b" t="t" l="l"/>
                <a:pathLst>
                  <a:path h="2929376" w="3178810">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8" id="8"/>
              <p:cNvSpPr/>
              <p:nvPr/>
            </p:nvSpPr>
            <p:spPr>
              <a:xfrm flipH="false" flipV="false" rot="0">
                <a:off x="12700" y="217170"/>
                <a:ext cx="3191510" cy="2942077"/>
              </a:xfrm>
              <a:custGeom>
                <a:avLst/>
                <a:gdLst/>
                <a:ahLst/>
                <a:cxnLst/>
                <a:rect r="r" b="b" t="t" l="l"/>
                <a:pathLst>
                  <a:path h="2942077" w="3191510">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name="Freeform 9" id="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0" id="10"/>
            <p:cNvSpPr txBox="true"/>
            <p:nvPr/>
          </p:nvSpPr>
          <p:spPr>
            <a:xfrm rot="-426806">
              <a:off x="938945" y="1465163"/>
              <a:ext cx="2405107" cy="1715558"/>
            </a:xfrm>
            <a:prstGeom prst="rect">
              <a:avLst/>
            </a:prstGeom>
          </p:spPr>
          <p:txBody>
            <a:bodyPr anchor="t" rtlCol="false" tIns="0" lIns="0" bIns="0" rIns="0">
              <a:spAutoFit/>
            </a:bodyPr>
            <a:lstStyle/>
            <a:p>
              <a:pPr algn="ctr" marL="0" indent="0" lvl="0">
                <a:lnSpc>
                  <a:spcPts val="3499"/>
                </a:lnSpc>
              </a:pPr>
              <a:r>
                <a:rPr lang="en-US" sz="2499" spc="24">
                  <a:solidFill>
                    <a:srgbClr val="000000"/>
                  </a:solidFill>
                  <a:latin typeface="DM Sans"/>
                </a:rPr>
                <a:t>Interfaccia chiara e semplice</a:t>
              </a:r>
            </a:p>
          </p:txBody>
        </p:sp>
      </p:grpSp>
      <p:grpSp>
        <p:nvGrpSpPr>
          <p:cNvPr name="Group 11" id="11"/>
          <p:cNvGrpSpPr/>
          <p:nvPr/>
        </p:nvGrpSpPr>
        <p:grpSpPr>
          <a:xfrm rot="0">
            <a:off x="6979907" y="5143500"/>
            <a:ext cx="4328186" cy="5143500"/>
            <a:chOff x="0" y="0"/>
            <a:chExt cx="5770914" cy="6858000"/>
          </a:xfrm>
        </p:grpSpPr>
        <p:sp>
          <p:nvSpPr>
            <p:cNvPr name="Freeform 12" id="12"/>
            <p:cNvSpPr/>
            <p:nvPr/>
          </p:nvSpPr>
          <p:spPr>
            <a:xfrm flipH="false" flipV="false" rot="0">
              <a:off x="1276697" y="0"/>
              <a:ext cx="2952985" cy="4682701"/>
            </a:xfrm>
            <a:custGeom>
              <a:avLst/>
              <a:gdLst/>
              <a:ahLst/>
              <a:cxnLst/>
              <a:rect r="r" b="b" t="t" l="l"/>
              <a:pathLst>
                <a:path h="4682701" w="2952985">
                  <a:moveTo>
                    <a:pt x="0" y="0"/>
                  </a:moveTo>
                  <a:lnTo>
                    <a:pt x="2952985" y="0"/>
                  </a:lnTo>
                  <a:lnTo>
                    <a:pt x="2952985" y="4682701"/>
                  </a:lnTo>
                  <a:lnTo>
                    <a:pt x="0" y="4682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3262476"/>
              <a:ext cx="5770914" cy="3595524"/>
            </a:xfrm>
            <a:custGeom>
              <a:avLst/>
              <a:gdLst/>
              <a:ahLst/>
              <a:cxnLst/>
              <a:rect r="r" b="b" t="t" l="l"/>
              <a:pathLst>
                <a:path h="3595524" w="5770914">
                  <a:moveTo>
                    <a:pt x="0" y="0"/>
                  </a:moveTo>
                  <a:lnTo>
                    <a:pt x="5770914" y="0"/>
                  </a:lnTo>
                  <a:lnTo>
                    <a:pt x="5770914" y="3595524"/>
                  </a:lnTo>
                  <a:lnTo>
                    <a:pt x="0" y="3595524"/>
                  </a:lnTo>
                  <a:lnTo>
                    <a:pt x="0" y="0"/>
                  </a:lnTo>
                  <a:close/>
                </a:path>
              </a:pathLst>
            </a:custGeom>
            <a:blipFill>
              <a:blip r:embed="rId4">
                <a:extLst>
                  <a:ext uri="{96DAC541-7B7A-43D3-8B79-37D633B846F1}">
                    <asvg:svgBlip xmlns:asvg="http://schemas.microsoft.com/office/drawing/2016/SVG/main" r:embed="rId5"/>
                  </a:ext>
                </a:extLst>
              </a:blip>
              <a:stretch>
                <a:fillRect l="0" t="0" r="0" b="-67534"/>
              </a:stretch>
            </a:blipFill>
          </p:spPr>
        </p:sp>
      </p:grpSp>
      <p:grpSp>
        <p:nvGrpSpPr>
          <p:cNvPr name="Group 14" id="14"/>
          <p:cNvGrpSpPr/>
          <p:nvPr/>
        </p:nvGrpSpPr>
        <p:grpSpPr>
          <a:xfrm rot="1200000">
            <a:off x="1995933" y="5517344"/>
            <a:ext cx="2604972" cy="2569370"/>
            <a:chOff x="0" y="0"/>
            <a:chExt cx="3473296" cy="3425826"/>
          </a:xfrm>
        </p:grpSpPr>
        <p:grpSp>
          <p:nvGrpSpPr>
            <p:cNvPr name="Group 15" id="15"/>
            <p:cNvGrpSpPr/>
            <p:nvPr/>
          </p:nvGrpSpPr>
          <p:grpSpPr>
            <a:xfrm rot="-426806">
              <a:off x="177671" y="181265"/>
              <a:ext cx="3117954" cy="3063295"/>
              <a:chOff x="0" y="0"/>
              <a:chExt cx="3216910" cy="3160517"/>
            </a:xfrm>
          </p:grpSpPr>
          <p:sp>
            <p:nvSpPr>
              <p:cNvPr name="Freeform 16" id="16"/>
              <p:cNvSpPr/>
              <p:nvPr/>
            </p:nvSpPr>
            <p:spPr>
              <a:xfrm flipH="false" flipV="false" rot="0">
                <a:off x="19050" y="223520"/>
                <a:ext cx="3178810" cy="2929376"/>
              </a:xfrm>
              <a:custGeom>
                <a:avLst/>
                <a:gdLst/>
                <a:ahLst/>
                <a:cxnLst/>
                <a:rect r="r" b="b" t="t" l="l"/>
                <a:pathLst>
                  <a:path h="2929376" w="3178810">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7" id="17"/>
              <p:cNvSpPr/>
              <p:nvPr/>
            </p:nvSpPr>
            <p:spPr>
              <a:xfrm flipH="false" flipV="false" rot="0">
                <a:off x="12700" y="217170"/>
                <a:ext cx="3191510" cy="2942077"/>
              </a:xfrm>
              <a:custGeom>
                <a:avLst/>
                <a:gdLst/>
                <a:ahLst/>
                <a:cxnLst/>
                <a:rect r="r" b="b" t="t" l="l"/>
                <a:pathLst>
                  <a:path h="2942077" w="3191510">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name="Freeform 18" id="18"/>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9" id="19"/>
            <p:cNvSpPr txBox="true"/>
            <p:nvPr/>
          </p:nvSpPr>
          <p:spPr>
            <a:xfrm rot="-426806">
              <a:off x="761016" y="1039239"/>
              <a:ext cx="1947782" cy="1693921"/>
            </a:xfrm>
            <a:prstGeom prst="rect">
              <a:avLst/>
            </a:prstGeom>
          </p:spPr>
          <p:txBody>
            <a:bodyPr anchor="t" rtlCol="false" tIns="0" lIns="0" bIns="0" rIns="0">
              <a:spAutoFit/>
            </a:bodyPr>
            <a:lstStyle/>
            <a:p>
              <a:pPr algn="ctr" marL="0" indent="0" lvl="0">
                <a:lnSpc>
                  <a:spcPts val="2556"/>
                </a:lnSpc>
              </a:pPr>
              <a:r>
                <a:rPr lang="en-US" sz="1826" spc="18">
                  <a:solidFill>
                    <a:srgbClr val="000000"/>
                  </a:solidFill>
                  <a:latin typeface="DM Sans"/>
                </a:rPr>
                <a:t>Focus sul tema dell'attivismo sociale</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29208">
            <a:off x="11602403" y="1704652"/>
            <a:ext cx="4413796" cy="4124891"/>
            <a:chOff x="0" y="0"/>
            <a:chExt cx="5885062" cy="5499854"/>
          </a:xfrm>
        </p:grpSpPr>
        <p:grpSp>
          <p:nvGrpSpPr>
            <p:cNvPr name="Group 3" id="3"/>
            <p:cNvGrpSpPr/>
            <p:nvPr/>
          </p:nvGrpSpPr>
          <p:grpSpPr>
            <a:xfrm rot="0">
              <a:off x="0" y="0"/>
              <a:ext cx="5885062" cy="5499854"/>
              <a:chOff x="0" y="0"/>
              <a:chExt cx="4778588" cy="4465805"/>
            </a:xfrm>
          </p:grpSpPr>
          <p:sp>
            <p:nvSpPr>
              <p:cNvPr name="Freeform 4" id="4"/>
              <p:cNvSpPr/>
              <p:nvPr/>
            </p:nvSpPr>
            <p:spPr>
              <a:xfrm flipH="false" flipV="false" rot="0">
                <a:off x="19050" y="223520"/>
                <a:ext cx="4740489" cy="4234665"/>
              </a:xfrm>
              <a:custGeom>
                <a:avLst/>
                <a:gdLst/>
                <a:ahLst/>
                <a:cxnLst/>
                <a:rect r="r" b="b" t="t" l="l"/>
                <a:pathLst>
                  <a:path h="4234665" w="4740489">
                    <a:moveTo>
                      <a:pt x="0" y="11430"/>
                    </a:moveTo>
                    <a:cubicBezTo>
                      <a:pt x="0" y="11430"/>
                      <a:pt x="2540" y="340360"/>
                      <a:pt x="2540" y="749300"/>
                    </a:cubicBezTo>
                    <a:cubicBezTo>
                      <a:pt x="2540" y="1667921"/>
                      <a:pt x="7620" y="3053565"/>
                      <a:pt x="7620" y="3313915"/>
                    </a:cubicBezTo>
                    <a:cubicBezTo>
                      <a:pt x="7620" y="3508225"/>
                      <a:pt x="16510" y="3907005"/>
                      <a:pt x="21590" y="4098775"/>
                    </a:cubicBezTo>
                    <a:lnTo>
                      <a:pt x="130810" y="4213075"/>
                    </a:lnTo>
                    <a:cubicBezTo>
                      <a:pt x="275590" y="4220695"/>
                      <a:pt x="543560" y="4234665"/>
                      <a:pt x="793750" y="4234665"/>
                    </a:cubicBezTo>
                    <a:lnTo>
                      <a:pt x="4740489" y="4234665"/>
                    </a:lnTo>
                    <a:lnTo>
                      <a:pt x="4740489" y="693420"/>
                    </a:lnTo>
                    <a:cubicBezTo>
                      <a:pt x="4740489" y="318770"/>
                      <a:pt x="4731598" y="41910"/>
                      <a:pt x="4731598" y="41910"/>
                    </a:cubicBezTo>
                    <a:cubicBezTo>
                      <a:pt x="4576659" y="21590"/>
                      <a:pt x="4420448" y="11430"/>
                      <a:pt x="4262968" y="12700"/>
                    </a:cubicBezTo>
                    <a:cubicBezTo>
                      <a:pt x="3989918" y="12700"/>
                      <a:pt x="1179830" y="21590"/>
                      <a:pt x="929640" y="12700"/>
                    </a:cubicBezTo>
                    <a:cubicBezTo>
                      <a:pt x="594360" y="0"/>
                      <a:pt x="0" y="11430"/>
                      <a:pt x="0" y="11430"/>
                    </a:cubicBezTo>
                    <a:close/>
                  </a:path>
                </a:pathLst>
              </a:custGeom>
              <a:solidFill>
                <a:srgbClr val="FFFFFF"/>
              </a:solidFill>
            </p:spPr>
          </p:sp>
          <p:sp>
            <p:nvSpPr>
              <p:cNvPr name="Freeform 5" id="5"/>
              <p:cNvSpPr/>
              <p:nvPr/>
            </p:nvSpPr>
            <p:spPr>
              <a:xfrm flipH="false" flipV="false" rot="0">
                <a:off x="12700" y="217170"/>
                <a:ext cx="4753189" cy="4247365"/>
              </a:xfrm>
              <a:custGeom>
                <a:avLst/>
                <a:gdLst/>
                <a:ahLst/>
                <a:cxnLst/>
                <a:rect r="r" b="b" t="t" l="l"/>
                <a:pathLst>
                  <a:path h="4247365" w="4753189">
                    <a:moveTo>
                      <a:pt x="4753189" y="4247365"/>
                    </a:moveTo>
                    <a:lnTo>
                      <a:pt x="800100" y="4247365"/>
                    </a:lnTo>
                    <a:cubicBezTo>
                      <a:pt x="547370" y="4247365"/>
                      <a:pt x="270510" y="4233395"/>
                      <a:pt x="137160" y="4225775"/>
                    </a:cubicBezTo>
                    <a:lnTo>
                      <a:pt x="134620" y="4225775"/>
                    </a:lnTo>
                    <a:lnTo>
                      <a:pt x="21590" y="4107665"/>
                    </a:lnTo>
                    <a:lnTo>
                      <a:pt x="21590" y="4105125"/>
                    </a:lnTo>
                    <a:cubicBezTo>
                      <a:pt x="16510" y="3901925"/>
                      <a:pt x="7620" y="3508225"/>
                      <a:pt x="7620" y="3320265"/>
                    </a:cubicBezTo>
                    <a:cubicBezTo>
                      <a:pt x="7620" y="3204695"/>
                      <a:pt x="6350" y="3028165"/>
                      <a:pt x="5080" y="2667903"/>
                    </a:cubicBezTo>
                    <a:cubicBezTo>
                      <a:pt x="3810" y="1962745"/>
                      <a:pt x="2540" y="1164991"/>
                      <a:pt x="2540" y="755650"/>
                    </a:cubicBezTo>
                    <a:cubicBezTo>
                      <a:pt x="2540" y="351790"/>
                      <a:pt x="0" y="21590"/>
                      <a:pt x="0" y="17780"/>
                    </a:cubicBezTo>
                    <a:lnTo>
                      <a:pt x="0" y="11430"/>
                    </a:lnTo>
                    <a:lnTo>
                      <a:pt x="6350" y="11430"/>
                    </a:lnTo>
                    <a:cubicBezTo>
                      <a:pt x="12700" y="11430"/>
                      <a:pt x="604520" y="0"/>
                      <a:pt x="935990" y="12700"/>
                    </a:cubicBezTo>
                    <a:cubicBezTo>
                      <a:pt x="1121410" y="19050"/>
                      <a:pt x="3414608" y="16510"/>
                      <a:pt x="3899748" y="13970"/>
                    </a:cubicBezTo>
                    <a:cubicBezTo>
                      <a:pt x="4064848" y="12700"/>
                      <a:pt x="4199468" y="12700"/>
                      <a:pt x="4269318" y="12700"/>
                    </a:cubicBezTo>
                    <a:cubicBezTo>
                      <a:pt x="4422989" y="11430"/>
                      <a:pt x="4581739" y="21590"/>
                      <a:pt x="4739218" y="41910"/>
                    </a:cubicBezTo>
                    <a:lnTo>
                      <a:pt x="4744298" y="43180"/>
                    </a:lnTo>
                    <a:lnTo>
                      <a:pt x="4744298" y="48260"/>
                    </a:lnTo>
                    <a:cubicBezTo>
                      <a:pt x="4744298" y="50800"/>
                      <a:pt x="4753189" y="328930"/>
                      <a:pt x="4753189" y="699770"/>
                    </a:cubicBezTo>
                    <a:lnTo>
                      <a:pt x="4753189" y="4247365"/>
                    </a:lnTo>
                    <a:close/>
                    <a:moveTo>
                      <a:pt x="139700" y="4213075"/>
                    </a:moveTo>
                    <a:cubicBezTo>
                      <a:pt x="273050" y="4220696"/>
                      <a:pt x="548640" y="4234665"/>
                      <a:pt x="800100" y="4234665"/>
                    </a:cubicBezTo>
                    <a:lnTo>
                      <a:pt x="4740489" y="4234665"/>
                    </a:lnTo>
                    <a:lnTo>
                      <a:pt x="4740489" y="699770"/>
                    </a:lnTo>
                    <a:cubicBezTo>
                      <a:pt x="4740489" y="358140"/>
                      <a:pt x="4732868" y="93980"/>
                      <a:pt x="4731598" y="53340"/>
                    </a:cubicBezTo>
                    <a:cubicBezTo>
                      <a:pt x="4576659" y="33020"/>
                      <a:pt x="4420448" y="24130"/>
                      <a:pt x="4269318" y="25400"/>
                    </a:cubicBezTo>
                    <a:cubicBezTo>
                      <a:pt x="4199468" y="25400"/>
                      <a:pt x="4064848" y="27940"/>
                      <a:pt x="3899748" y="26670"/>
                    </a:cubicBezTo>
                    <a:cubicBezTo>
                      <a:pt x="3390479" y="22860"/>
                      <a:pt x="1304290" y="22860"/>
                      <a:pt x="935990" y="25400"/>
                    </a:cubicBezTo>
                    <a:cubicBezTo>
                      <a:pt x="622300" y="27940"/>
                      <a:pt x="77470" y="22860"/>
                      <a:pt x="12700" y="24130"/>
                    </a:cubicBezTo>
                    <a:cubicBezTo>
                      <a:pt x="12700" y="71120"/>
                      <a:pt x="15240" y="382270"/>
                      <a:pt x="15240" y="755650"/>
                    </a:cubicBezTo>
                    <a:cubicBezTo>
                      <a:pt x="15240" y="1164991"/>
                      <a:pt x="16510" y="1962745"/>
                      <a:pt x="17780" y="2667902"/>
                    </a:cubicBezTo>
                    <a:cubicBezTo>
                      <a:pt x="19050" y="3028165"/>
                      <a:pt x="20320" y="3204695"/>
                      <a:pt x="20320" y="3320265"/>
                    </a:cubicBezTo>
                    <a:cubicBezTo>
                      <a:pt x="20320" y="3506955"/>
                      <a:pt x="29210" y="3898115"/>
                      <a:pt x="34290" y="4102585"/>
                    </a:cubicBezTo>
                    <a:lnTo>
                      <a:pt x="139700" y="4213075"/>
                    </a:lnTo>
                    <a:close/>
                    <a:moveTo>
                      <a:pt x="139700" y="4213075"/>
                    </a:moveTo>
                    <a:lnTo>
                      <a:pt x="133350" y="4087346"/>
                    </a:lnTo>
                    <a:lnTo>
                      <a:pt x="34290" y="4101315"/>
                    </a:lnTo>
                    <a:lnTo>
                      <a:pt x="139700" y="4213075"/>
                    </a:lnTo>
                    <a:close/>
                  </a:path>
                </a:pathLst>
              </a:custGeom>
              <a:solidFill>
                <a:srgbClr val="000000"/>
              </a:solidFill>
            </p:spPr>
          </p:sp>
          <p:sp>
            <p:nvSpPr>
              <p:cNvPr name="Freeform 6" id="6"/>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7" id="7"/>
            <p:cNvSpPr txBox="true"/>
            <p:nvPr/>
          </p:nvSpPr>
          <p:spPr>
            <a:xfrm rot="0">
              <a:off x="1241754" y="1068238"/>
              <a:ext cx="3401555" cy="2660051"/>
            </a:xfrm>
            <a:prstGeom prst="rect">
              <a:avLst/>
            </a:prstGeom>
          </p:spPr>
          <p:txBody>
            <a:bodyPr anchor="t" rtlCol="false" tIns="0" lIns="0" bIns="0" rIns="0">
              <a:spAutoFit/>
            </a:bodyPr>
            <a:lstStyle/>
            <a:p>
              <a:pPr algn="ctr">
                <a:lnSpc>
                  <a:spcPts val="4036"/>
                </a:lnSpc>
              </a:pPr>
              <a:r>
                <a:rPr lang="en-US" sz="3081">
                  <a:solidFill>
                    <a:srgbClr val="000000"/>
                  </a:solidFill>
                  <a:latin typeface="DM Sans"/>
                </a:rPr>
                <a:t>Task fondamentale per il nostro sistema</a:t>
              </a:r>
            </a:p>
          </p:txBody>
        </p:sp>
      </p:grpSp>
      <p:sp>
        <p:nvSpPr>
          <p:cNvPr name="Freeform 8" id="8"/>
          <p:cNvSpPr/>
          <p:nvPr/>
        </p:nvSpPr>
        <p:spPr>
          <a:xfrm flipH="false" flipV="false" rot="-873575">
            <a:off x="10355348" y="4311574"/>
            <a:ext cx="3857625" cy="4114800"/>
          </a:xfrm>
          <a:custGeom>
            <a:avLst/>
            <a:gdLst/>
            <a:ahLst/>
            <a:cxnLst/>
            <a:rect r="r" b="b" t="t" l="l"/>
            <a:pathLst>
              <a:path h="4114800" w="3857625">
                <a:moveTo>
                  <a:pt x="0" y="0"/>
                </a:moveTo>
                <a:lnTo>
                  <a:pt x="3857625" y="0"/>
                </a:lnTo>
                <a:lnTo>
                  <a:pt x="385762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78780" y="5361975"/>
            <a:ext cx="2013998" cy="2013998"/>
          </a:xfrm>
          <a:custGeom>
            <a:avLst/>
            <a:gdLst/>
            <a:ahLst/>
            <a:cxnLst/>
            <a:rect r="r" b="b" t="t" l="l"/>
            <a:pathLst>
              <a:path h="2013998" w="2013998">
                <a:moveTo>
                  <a:pt x="0" y="0"/>
                </a:moveTo>
                <a:lnTo>
                  <a:pt x="2013999" y="0"/>
                </a:lnTo>
                <a:lnTo>
                  <a:pt x="2013999" y="2013998"/>
                </a:lnTo>
                <a:lnTo>
                  <a:pt x="0" y="2013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619279" y="5702473"/>
            <a:ext cx="1333001" cy="1333001"/>
          </a:xfrm>
          <a:custGeom>
            <a:avLst/>
            <a:gdLst/>
            <a:ahLst/>
            <a:cxnLst/>
            <a:rect r="r" b="b" t="t" l="l"/>
            <a:pathLst>
              <a:path h="1333001" w="1333001">
                <a:moveTo>
                  <a:pt x="0" y="0"/>
                </a:moveTo>
                <a:lnTo>
                  <a:pt x="1333001" y="0"/>
                </a:lnTo>
                <a:lnTo>
                  <a:pt x="1333001" y="1333001"/>
                </a:lnTo>
                <a:lnTo>
                  <a:pt x="0" y="1333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12" id="12"/>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13" id="13"/>
          <p:cNvGrpSpPr/>
          <p:nvPr/>
        </p:nvGrpSpPr>
        <p:grpSpPr>
          <a:xfrm rot="0">
            <a:off x="1028700" y="2165821"/>
            <a:ext cx="8871385" cy="5922910"/>
            <a:chOff x="0" y="0"/>
            <a:chExt cx="11828513" cy="7897213"/>
          </a:xfrm>
        </p:grpSpPr>
        <p:sp>
          <p:nvSpPr>
            <p:cNvPr name="TextBox 14" id="14"/>
            <p:cNvSpPr txBox="true"/>
            <p:nvPr/>
          </p:nvSpPr>
          <p:spPr>
            <a:xfrm rot="0">
              <a:off x="0" y="74935"/>
              <a:ext cx="11828513" cy="1732626"/>
            </a:xfrm>
            <a:prstGeom prst="rect">
              <a:avLst/>
            </a:prstGeom>
          </p:spPr>
          <p:txBody>
            <a:bodyPr anchor="t" rtlCol="false" tIns="0" lIns="0" bIns="0" rIns="0">
              <a:spAutoFit/>
            </a:bodyPr>
            <a:lstStyle/>
            <a:p>
              <a:pPr marL="0" indent="0" lvl="0">
                <a:lnSpc>
                  <a:spcPts val="9855"/>
                </a:lnSpc>
              </a:pPr>
              <a:r>
                <a:rPr lang="en-US" sz="8959">
                  <a:solidFill>
                    <a:srgbClr val="000000"/>
                  </a:solidFill>
                  <a:latin typeface="DM Sans Bold"/>
                </a:rPr>
                <a:t>Task scelto</a:t>
              </a:r>
            </a:p>
          </p:txBody>
        </p:sp>
        <p:sp>
          <p:nvSpPr>
            <p:cNvPr name="TextBox 15" id="15"/>
            <p:cNvSpPr txBox="true"/>
            <p:nvPr/>
          </p:nvSpPr>
          <p:spPr>
            <a:xfrm rot="0">
              <a:off x="0" y="2371002"/>
              <a:ext cx="11828513" cy="5533393"/>
            </a:xfrm>
            <a:prstGeom prst="rect">
              <a:avLst/>
            </a:prstGeom>
          </p:spPr>
          <p:txBody>
            <a:bodyPr anchor="t" rtlCol="false" tIns="0" lIns="0" bIns="0" rIns="0">
              <a:spAutoFit/>
            </a:bodyPr>
            <a:lstStyle/>
            <a:p>
              <a:pPr>
                <a:lnSpc>
                  <a:spcPts val="4799"/>
                </a:lnSpc>
              </a:pPr>
              <a:r>
                <a:rPr lang="en-US" sz="3199" spc="31">
                  <a:solidFill>
                    <a:srgbClr val="000000"/>
                  </a:solidFill>
                  <a:latin typeface="DM Sans Bold"/>
                </a:rPr>
                <a:t>T1</a:t>
              </a:r>
              <a:r>
                <a:rPr lang="en-US" sz="3199" spc="31">
                  <a:solidFill>
                    <a:srgbClr val="000000"/>
                  </a:solidFill>
                  <a:latin typeface="DM Sans"/>
                </a:rPr>
                <a:t>: la creazione di un nuovo evento, una delle azioni più importanti nel nostro sistema.</a:t>
              </a:r>
            </a:p>
            <a:p>
              <a:pPr>
                <a:lnSpc>
                  <a:spcPts val="4799"/>
                </a:lnSpc>
              </a:pPr>
            </a:p>
            <a:p>
              <a:pPr marL="0" indent="0" lvl="0">
                <a:lnSpc>
                  <a:spcPts val="4799"/>
                </a:lnSpc>
              </a:pPr>
              <a:r>
                <a:rPr lang="en-US" sz="3199" spc="31">
                  <a:solidFill>
                    <a:srgbClr val="000000"/>
                  </a:solidFill>
                  <a:latin typeface="DM Sans"/>
                </a:rPr>
                <a:t>Nello specifico consideriamo la creazione di un evento dal titolo “Rinascimento Arcobaleno” previsto per il giorno 23 luglio 2023 del gruppo “Arcigay”. </a:t>
              </a:r>
            </a:p>
          </p:txBody>
        </p:sp>
      </p:gr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77593" y="2813932"/>
          <a:ext cx="15532814" cy="7162800"/>
        </p:xfrm>
        <a:graphic>
          <a:graphicData uri="http://schemas.openxmlformats.org/drawingml/2006/table">
            <a:tbl>
              <a:tblPr/>
              <a:tblGrid>
                <a:gridCol w="2347464"/>
                <a:gridCol w="13185350"/>
              </a:tblGrid>
              <a:tr h="1023257">
                <a:tc>
                  <a:txBody>
                    <a:bodyPr anchor="t" rtlCol="false"/>
                    <a:lstStyle/>
                    <a:p>
                      <a:pPr algn="l">
                        <a:lnSpc>
                          <a:spcPts val="4480"/>
                        </a:lnSpc>
                        <a:defRPr/>
                      </a:pPr>
                      <a:r>
                        <a:rPr lang="en-US" sz="3200">
                          <a:solidFill>
                            <a:srgbClr val="000000"/>
                          </a:solidFill>
                          <a:latin typeface="DM Sans"/>
                        </a:rPr>
                        <a:t>Azione 1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Seleziona il bottone “Crea”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2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Seleziona dal campo “Scegli un gruppo”, attraverso un menu a tendina, il gruppo Arcigay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3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Seleziona il bottone “Evento”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4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Compila il campo “Titolo” inserendo il testo “Rinascimento Arcobaleno”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5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Compila il campo “Data” inserendo la data “23/07/2023” tramite il calendar picker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6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Compila il campo “Descrizione” inserendo il testo della descrizione dell’evento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3257">
                <a:tc>
                  <a:txBody>
                    <a:bodyPr anchor="t" rtlCol="false"/>
                    <a:lstStyle/>
                    <a:p>
                      <a:pPr algn="l">
                        <a:lnSpc>
                          <a:spcPts val="4480"/>
                        </a:lnSpc>
                        <a:defRPr/>
                      </a:pPr>
                      <a:r>
                        <a:rPr lang="en-US" sz="3200">
                          <a:solidFill>
                            <a:srgbClr val="000000"/>
                          </a:solidFill>
                          <a:latin typeface="DM Sans"/>
                        </a:rPr>
                        <a:t>Azione 7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Selezione il bottone “Crea”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grpSp>
        <p:nvGrpSpPr>
          <p:cNvPr name="Group 4" id="4"/>
          <p:cNvGrpSpPr/>
          <p:nvPr/>
        </p:nvGrpSpPr>
        <p:grpSpPr>
          <a:xfrm rot="0">
            <a:off x="0" y="712497"/>
            <a:ext cx="18288000" cy="1812934"/>
            <a:chOff x="0" y="0"/>
            <a:chExt cx="24384000" cy="2417245"/>
          </a:xfrm>
        </p:grpSpPr>
        <p:sp>
          <p:nvSpPr>
            <p:cNvPr name="TextBox 5" id="5"/>
            <p:cNvSpPr txBox="true"/>
            <p:nvPr/>
          </p:nvSpPr>
          <p:spPr>
            <a:xfrm rot="0">
              <a:off x="0" y="65687"/>
              <a:ext cx="24384000" cy="1347258"/>
            </a:xfrm>
            <a:prstGeom prst="rect">
              <a:avLst/>
            </a:prstGeom>
          </p:spPr>
          <p:txBody>
            <a:bodyPr anchor="t" rtlCol="false" tIns="0" lIns="0" bIns="0" rIns="0">
              <a:spAutoFit/>
            </a:bodyPr>
            <a:lstStyle/>
            <a:p>
              <a:pPr algn="ctr" marL="0" indent="0" lvl="0">
                <a:lnSpc>
                  <a:spcPts val="7699"/>
                </a:lnSpc>
              </a:pPr>
              <a:r>
                <a:rPr lang="en-US" sz="6999">
                  <a:solidFill>
                    <a:srgbClr val="000000"/>
                  </a:solidFill>
                  <a:latin typeface="DM Sans Bold"/>
                </a:rPr>
                <a:t>Tabella delle </a:t>
              </a:r>
              <a:r>
                <a:rPr lang="en-US" sz="6999">
                  <a:solidFill>
                    <a:srgbClr val="000000"/>
                  </a:solidFill>
                  <a:latin typeface="DM Sans Bold"/>
                </a:rPr>
                <a:t>Azioni</a:t>
              </a:r>
            </a:p>
          </p:txBody>
        </p:sp>
        <p:sp>
          <p:nvSpPr>
            <p:cNvPr name="TextBox 6" id="6"/>
            <p:cNvSpPr txBox="true"/>
            <p:nvPr/>
          </p:nvSpPr>
          <p:spPr>
            <a:xfrm rot="0">
              <a:off x="0" y="1851355"/>
              <a:ext cx="24384000" cy="571500"/>
            </a:xfrm>
            <a:prstGeom prst="rect">
              <a:avLst/>
            </a:prstGeom>
          </p:spPr>
          <p:txBody>
            <a:bodyPr anchor="t" rtlCol="false" tIns="0" lIns="0" bIns="0" rIns="0">
              <a:spAutoFit/>
            </a:bodyPr>
            <a:lstStyle/>
            <a:p>
              <a:pPr algn="ctr" marL="0" indent="0" lvl="0">
                <a:lnSpc>
                  <a:spcPts val="3749"/>
                </a:lnSpc>
              </a:pPr>
              <a:r>
                <a:rPr lang="en-US" sz="2499" spc="24">
                  <a:solidFill>
                    <a:srgbClr val="000000"/>
                  </a:solidFill>
                  <a:latin typeface="DM Sans"/>
                </a:rPr>
                <a:t>Abbiamo sviluppato nella seguente tabella le azioni ordinate che deve eseguire l’utente per svolgere il task</a:t>
              </a:r>
            </a:p>
          </p:txBody>
        </p:sp>
      </p:grpSp>
      <p:sp>
        <p:nvSpPr>
          <p:cNvPr name="TextBox 7" id="7"/>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Gruppo 11</a:t>
            </a:r>
          </a:p>
        </p:txBody>
      </p:sp>
      <p:sp>
        <p:nvSpPr>
          <p:cNvPr name="TextBox 3" id="3"/>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Agorà</a:t>
            </a:r>
          </a:p>
        </p:txBody>
      </p:sp>
      <p:grpSp>
        <p:nvGrpSpPr>
          <p:cNvPr name="Group 4" id="4"/>
          <p:cNvGrpSpPr/>
          <p:nvPr/>
        </p:nvGrpSpPr>
        <p:grpSpPr>
          <a:xfrm rot="0">
            <a:off x="1028700" y="3100095"/>
            <a:ext cx="6930874" cy="5228924"/>
            <a:chOff x="0" y="0"/>
            <a:chExt cx="9241166" cy="6971898"/>
          </a:xfrm>
        </p:grpSpPr>
        <p:sp>
          <p:nvSpPr>
            <p:cNvPr name="TextBox 5" id="5"/>
            <p:cNvSpPr txBox="true"/>
            <p:nvPr/>
          </p:nvSpPr>
          <p:spPr>
            <a:xfrm rot="0">
              <a:off x="0" y="66539"/>
              <a:ext cx="9241166" cy="1345146"/>
            </a:xfrm>
            <a:prstGeom prst="rect">
              <a:avLst/>
            </a:prstGeom>
          </p:spPr>
          <p:txBody>
            <a:bodyPr anchor="t" rtlCol="false" tIns="0" lIns="0" bIns="0" rIns="0">
              <a:spAutoFit/>
            </a:bodyPr>
            <a:lstStyle/>
            <a:p>
              <a:pPr marL="0" indent="0" lvl="0">
                <a:lnSpc>
                  <a:spcPts val="7635"/>
                </a:lnSpc>
              </a:pPr>
              <a:r>
                <a:rPr lang="en-US" sz="6941">
                  <a:solidFill>
                    <a:srgbClr val="000000"/>
                  </a:solidFill>
                  <a:latin typeface="DM Sans Bold"/>
                </a:rPr>
                <a:t>Utenti coivolti</a:t>
              </a:r>
            </a:p>
          </p:txBody>
        </p:sp>
        <p:sp>
          <p:nvSpPr>
            <p:cNvPr name="TextBox 6" id="6"/>
            <p:cNvSpPr txBox="true"/>
            <p:nvPr/>
          </p:nvSpPr>
          <p:spPr>
            <a:xfrm rot="0">
              <a:off x="0" y="1989342"/>
              <a:ext cx="9241166" cy="4986297"/>
            </a:xfrm>
            <a:prstGeom prst="rect">
              <a:avLst/>
            </a:prstGeom>
          </p:spPr>
          <p:txBody>
            <a:bodyPr anchor="t" rtlCol="false" tIns="0" lIns="0" bIns="0" rIns="0">
              <a:spAutoFit/>
            </a:bodyPr>
            <a:lstStyle/>
            <a:p>
              <a:pPr marL="0" indent="0" lvl="0">
                <a:lnSpc>
                  <a:spcPts val="3750"/>
                </a:lnSpc>
              </a:pPr>
              <a:r>
                <a:rPr lang="en-US" sz="2500" spc="25">
                  <a:solidFill>
                    <a:srgbClr val="000000"/>
                  </a:solidFill>
                  <a:latin typeface="DM Sans"/>
                </a:rPr>
                <a:t>Gli utenti che si troveranno ad eseguire questo task sono persone come Giovanni, che si occupano di organizzare eventi per il proprio collettivo. Questi utenti potrebbero avere già esperienza pregressa con l’uso di social network e creazione di post come eventi, ma potrebbero anche in alcuni casi essere poco pratici di strumenti digitali.</a:t>
              </a:r>
            </a:p>
          </p:txBody>
        </p:sp>
      </p:grpSp>
      <p:grpSp>
        <p:nvGrpSpPr>
          <p:cNvPr name="Group 7" id="7"/>
          <p:cNvGrpSpPr/>
          <p:nvPr/>
        </p:nvGrpSpPr>
        <p:grpSpPr>
          <a:xfrm rot="0">
            <a:off x="8922530" y="2170814"/>
            <a:ext cx="8336770" cy="7087486"/>
            <a:chOff x="0" y="0"/>
            <a:chExt cx="51676476" cy="43932640"/>
          </a:xfrm>
        </p:grpSpPr>
        <p:sp>
          <p:nvSpPr>
            <p:cNvPr name="Freeform 8" id="8"/>
            <p:cNvSpPr/>
            <p:nvPr/>
          </p:nvSpPr>
          <p:spPr>
            <a:xfrm flipH="false" flipV="false" rot="0">
              <a:off x="0" y="0"/>
              <a:ext cx="51676477" cy="43932639"/>
            </a:xfrm>
            <a:custGeom>
              <a:avLst/>
              <a:gdLst/>
              <a:ahLst/>
              <a:cxnLst/>
              <a:rect r="r" b="b" t="t" l="l"/>
              <a:pathLst>
                <a:path h="43932639" w="51676477">
                  <a:moveTo>
                    <a:pt x="0" y="0"/>
                  </a:moveTo>
                  <a:lnTo>
                    <a:pt x="0" y="43932639"/>
                  </a:lnTo>
                  <a:lnTo>
                    <a:pt x="51676477" y="43932639"/>
                  </a:lnTo>
                  <a:lnTo>
                    <a:pt x="51676477" y="0"/>
                  </a:lnTo>
                  <a:lnTo>
                    <a:pt x="0" y="0"/>
                  </a:lnTo>
                  <a:close/>
                  <a:moveTo>
                    <a:pt x="51615516" y="43871679"/>
                  </a:moveTo>
                  <a:lnTo>
                    <a:pt x="59690" y="43871679"/>
                  </a:lnTo>
                  <a:lnTo>
                    <a:pt x="59690" y="59690"/>
                  </a:lnTo>
                  <a:lnTo>
                    <a:pt x="51615516" y="59690"/>
                  </a:lnTo>
                  <a:lnTo>
                    <a:pt x="51615516" y="43871679"/>
                  </a:lnTo>
                  <a:close/>
                </a:path>
              </a:pathLst>
            </a:custGeom>
            <a:solidFill>
              <a:srgbClr val="000000"/>
            </a:solidFill>
          </p:spPr>
        </p:sp>
      </p:grpSp>
      <p:grpSp>
        <p:nvGrpSpPr>
          <p:cNvPr name="Group 9" id="9"/>
          <p:cNvGrpSpPr/>
          <p:nvPr/>
        </p:nvGrpSpPr>
        <p:grpSpPr>
          <a:xfrm rot="0">
            <a:off x="15292779" y="5413517"/>
            <a:ext cx="1105422" cy="3491366"/>
            <a:chOff x="0" y="0"/>
            <a:chExt cx="1473897" cy="4655155"/>
          </a:xfrm>
        </p:grpSpPr>
        <p:sp>
          <p:nvSpPr>
            <p:cNvPr name="Freeform 10" id="10"/>
            <p:cNvSpPr/>
            <p:nvPr/>
          </p:nvSpPr>
          <p:spPr>
            <a:xfrm flipH="false" flipV="false" rot="0">
              <a:off x="418119" y="0"/>
              <a:ext cx="643109" cy="1121121"/>
            </a:xfrm>
            <a:custGeom>
              <a:avLst/>
              <a:gdLst/>
              <a:ahLst/>
              <a:cxnLst/>
              <a:rect r="r" b="b" t="t" l="l"/>
              <a:pathLst>
                <a:path h="1121121" w="643109">
                  <a:moveTo>
                    <a:pt x="0" y="0"/>
                  </a:moveTo>
                  <a:lnTo>
                    <a:pt x="643109" y="0"/>
                  </a:lnTo>
                  <a:lnTo>
                    <a:pt x="643109" y="1121121"/>
                  </a:lnTo>
                  <a:lnTo>
                    <a:pt x="0" y="11211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89495" y="1712829"/>
              <a:ext cx="956120" cy="2942326"/>
            </a:xfrm>
            <a:custGeom>
              <a:avLst/>
              <a:gdLst/>
              <a:ahLst/>
              <a:cxnLst/>
              <a:rect r="r" b="b" t="t" l="l"/>
              <a:pathLst>
                <a:path h="2942326" w="956120">
                  <a:moveTo>
                    <a:pt x="0" y="0"/>
                  </a:moveTo>
                  <a:lnTo>
                    <a:pt x="956120" y="0"/>
                  </a:lnTo>
                  <a:lnTo>
                    <a:pt x="956120" y="2942326"/>
                  </a:lnTo>
                  <a:lnTo>
                    <a:pt x="0" y="2942326"/>
                  </a:lnTo>
                  <a:lnTo>
                    <a:pt x="0" y="0"/>
                  </a:lnTo>
                  <a:close/>
                </a:path>
              </a:pathLst>
            </a:custGeom>
            <a:blipFill>
              <a:blip r:embed="rId4">
                <a:extLst>
                  <a:ext uri="{96DAC541-7B7A-43D3-8B79-37D633B846F1}">
                    <asvg:svgBlip xmlns:asvg="http://schemas.microsoft.com/office/drawing/2016/SVG/main" r:embed="rId5"/>
                  </a:ext>
                </a:extLst>
              </a:blip>
              <a:stretch>
                <a:fillRect l="-997" t="-974" r="-3045" b="-637"/>
              </a:stretch>
            </a:blipFill>
          </p:spPr>
        </p:sp>
        <p:sp>
          <p:nvSpPr>
            <p:cNvPr name="Freeform 12" id="12"/>
            <p:cNvSpPr/>
            <p:nvPr/>
          </p:nvSpPr>
          <p:spPr>
            <a:xfrm flipH="false" flipV="false" rot="0">
              <a:off x="0" y="768280"/>
              <a:ext cx="1473897" cy="1544653"/>
            </a:xfrm>
            <a:custGeom>
              <a:avLst/>
              <a:gdLst/>
              <a:ahLst/>
              <a:cxnLst/>
              <a:rect r="r" b="b" t="t" l="l"/>
              <a:pathLst>
                <a:path h="1544653" w="1473897">
                  <a:moveTo>
                    <a:pt x="0" y="0"/>
                  </a:moveTo>
                  <a:lnTo>
                    <a:pt x="1473897" y="0"/>
                  </a:lnTo>
                  <a:lnTo>
                    <a:pt x="1473897" y="1544653"/>
                  </a:lnTo>
                  <a:lnTo>
                    <a:pt x="0" y="1544653"/>
                  </a:lnTo>
                  <a:lnTo>
                    <a:pt x="0" y="0"/>
                  </a:lnTo>
                  <a:close/>
                </a:path>
              </a:pathLst>
            </a:custGeom>
            <a:blipFill>
              <a:blip r:embed="rId6">
                <a:extLst>
                  <a:ext uri="{96DAC541-7B7A-43D3-8B79-37D633B846F1}">
                    <asvg:svgBlip xmlns:asvg="http://schemas.microsoft.com/office/drawing/2016/SVG/main" r:embed="rId7"/>
                  </a:ext>
                </a:extLst>
              </a:blip>
              <a:stretch>
                <a:fillRect l="0" t="0" r="-369" b="-452"/>
              </a:stretch>
            </a:blipFill>
          </p:spPr>
        </p:sp>
      </p:grpSp>
      <p:grpSp>
        <p:nvGrpSpPr>
          <p:cNvPr name="Group 13" id="13"/>
          <p:cNvGrpSpPr/>
          <p:nvPr/>
        </p:nvGrpSpPr>
        <p:grpSpPr>
          <a:xfrm rot="0">
            <a:off x="9568666" y="5413517"/>
            <a:ext cx="1491723" cy="3491366"/>
            <a:chOff x="0" y="0"/>
            <a:chExt cx="1988963" cy="4655155"/>
          </a:xfrm>
        </p:grpSpPr>
        <p:sp>
          <p:nvSpPr>
            <p:cNvPr name="Freeform 14" id="14"/>
            <p:cNvSpPr/>
            <p:nvPr/>
          </p:nvSpPr>
          <p:spPr>
            <a:xfrm flipH="false" flipV="false" rot="0">
              <a:off x="772035" y="1816818"/>
              <a:ext cx="1078568" cy="2838337"/>
            </a:xfrm>
            <a:custGeom>
              <a:avLst/>
              <a:gdLst/>
              <a:ahLst/>
              <a:cxnLst/>
              <a:rect r="r" b="b" t="t" l="l"/>
              <a:pathLst>
                <a:path h="2838337" w="1078568">
                  <a:moveTo>
                    <a:pt x="0" y="0"/>
                  </a:moveTo>
                  <a:lnTo>
                    <a:pt x="1078568" y="0"/>
                  </a:lnTo>
                  <a:lnTo>
                    <a:pt x="1078568" y="2838337"/>
                  </a:lnTo>
                  <a:lnTo>
                    <a:pt x="0" y="28383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000029" y="0"/>
              <a:ext cx="622579" cy="959156"/>
            </a:xfrm>
            <a:custGeom>
              <a:avLst/>
              <a:gdLst/>
              <a:ahLst/>
              <a:cxnLst/>
              <a:rect r="r" b="b" t="t" l="l"/>
              <a:pathLst>
                <a:path h="959156" w="622579">
                  <a:moveTo>
                    <a:pt x="0" y="0"/>
                  </a:moveTo>
                  <a:lnTo>
                    <a:pt x="622579" y="0"/>
                  </a:lnTo>
                  <a:lnTo>
                    <a:pt x="622579" y="959156"/>
                  </a:lnTo>
                  <a:lnTo>
                    <a:pt x="0" y="9591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0" y="598344"/>
              <a:ext cx="1988963" cy="2436949"/>
            </a:xfrm>
            <a:custGeom>
              <a:avLst/>
              <a:gdLst/>
              <a:ahLst/>
              <a:cxnLst/>
              <a:rect r="r" b="b" t="t" l="l"/>
              <a:pathLst>
                <a:path h="2436949" w="1988963">
                  <a:moveTo>
                    <a:pt x="0" y="0"/>
                  </a:moveTo>
                  <a:lnTo>
                    <a:pt x="1988963" y="0"/>
                  </a:lnTo>
                  <a:lnTo>
                    <a:pt x="1988963" y="2436949"/>
                  </a:lnTo>
                  <a:lnTo>
                    <a:pt x="0" y="2436949"/>
                  </a:lnTo>
                  <a:lnTo>
                    <a:pt x="0" y="0"/>
                  </a:lnTo>
                  <a:close/>
                </a:path>
              </a:pathLst>
            </a:custGeom>
            <a:blipFill>
              <a:blip r:embed="rId12">
                <a:extLst>
                  <a:ext uri="{96DAC541-7B7A-43D3-8B79-37D633B846F1}">
                    <asvg:svgBlip xmlns:asvg="http://schemas.microsoft.com/office/drawing/2016/SVG/main" r:embed="rId13"/>
                  </a:ext>
                </a:extLst>
              </a:blip>
              <a:stretch>
                <a:fillRect l="0" t="0" r="-749" b="0"/>
              </a:stretch>
            </a:blipFill>
          </p:spPr>
        </p:sp>
      </p:grpSp>
      <p:sp>
        <p:nvSpPr>
          <p:cNvPr name="Freeform 17" id="17"/>
          <p:cNvSpPr/>
          <p:nvPr/>
        </p:nvSpPr>
        <p:spPr>
          <a:xfrm flipH="false" flipV="false" rot="0">
            <a:off x="14555665" y="2809174"/>
            <a:ext cx="1043115" cy="1676942"/>
          </a:xfrm>
          <a:custGeom>
            <a:avLst/>
            <a:gdLst/>
            <a:ahLst/>
            <a:cxnLst/>
            <a:rect r="r" b="b" t="t" l="l"/>
            <a:pathLst>
              <a:path h="1676942" w="1043115">
                <a:moveTo>
                  <a:pt x="0" y="0"/>
                </a:moveTo>
                <a:lnTo>
                  <a:pt x="1043115" y="0"/>
                </a:lnTo>
                <a:lnTo>
                  <a:pt x="1043115" y="1676942"/>
                </a:lnTo>
                <a:lnTo>
                  <a:pt x="0" y="16769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2669480" y="5916921"/>
            <a:ext cx="850369" cy="1436919"/>
          </a:xfrm>
          <a:custGeom>
            <a:avLst/>
            <a:gdLst/>
            <a:ahLst/>
            <a:cxnLst/>
            <a:rect r="r" b="b" t="t" l="l"/>
            <a:pathLst>
              <a:path h="1436919" w="850369">
                <a:moveTo>
                  <a:pt x="0" y="0"/>
                </a:moveTo>
                <a:lnTo>
                  <a:pt x="850369" y="0"/>
                </a:lnTo>
                <a:lnTo>
                  <a:pt x="850369" y="1436919"/>
                </a:lnTo>
                <a:lnTo>
                  <a:pt x="0" y="143691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12267450" y="6873916"/>
            <a:ext cx="1646930" cy="2030967"/>
          </a:xfrm>
          <a:custGeom>
            <a:avLst/>
            <a:gdLst/>
            <a:ahLst/>
            <a:cxnLst/>
            <a:rect r="r" b="b" t="t" l="l"/>
            <a:pathLst>
              <a:path h="2030967" w="1646930">
                <a:moveTo>
                  <a:pt x="0" y="0"/>
                </a:moveTo>
                <a:lnTo>
                  <a:pt x="1646930" y="0"/>
                </a:lnTo>
                <a:lnTo>
                  <a:pt x="1646930" y="2030967"/>
                </a:lnTo>
                <a:lnTo>
                  <a:pt x="0" y="203096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0">
            <a:off x="13326257" y="3034909"/>
            <a:ext cx="2610452" cy="2038129"/>
          </a:xfrm>
          <a:custGeom>
            <a:avLst/>
            <a:gdLst/>
            <a:ahLst/>
            <a:cxnLst/>
            <a:rect r="r" b="b" t="t" l="l"/>
            <a:pathLst>
              <a:path h="2038129" w="2610452">
                <a:moveTo>
                  <a:pt x="0" y="0"/>
                </a:moveTo>
                <a:lnTo>
                  <a:pt x="2610453" y="0"/>
                </a:lnTo>
                <a:lnTo>
                  <a:pt x="2610453" y="2038128"/>
                </a:lnTo>
                <a:lnTo>
                  <a:pt x="0" y="2038128"/>
                </a:lnTo>
                <a:lnTo>
                  <a:pt x="0" y="0"/>
                </a:lnTo>
                <a:close/>
              </a:path>
            </a:pathLst>
          </a:custGeom>
          <a:blipFill>
            <a:blip r:embed="rId20">
              <a:extLst>
                <a:ext uri="{96DAC541-7B7A-43D3-8B79-37D633B846F1}">
                  <asvg:svgBlip xmlns:asvg="http://schemas.microsoft.com/office/drawing/2016/SVG/main" r:embed="rId21"/>
                </a:ext>
              </a:extLst>
            </a:blip>
            <a:stretch>
              <a:fillRect l="0" t="0" r="-11661" b="-66650"/>
            </a:stretch>
          </a:blipFill>
        </p:spPr>
      </p:sp>
      <p:grpSp>
        <p:nvGrpSpPr>
          <p:cNvPr name="Group 21" id="21"/>
          <p:cNvGrpSpPr/>
          <p:nvPr/>
        </p:nvGrpSpPr>
        <p:grpSpPr>
          <a:xfrm rot="0">
            <a:off x="10538488" y="2738711"/>
            <a:ext cx="1964304" cy="2334326"/>
            <a:chOff x="0" y="0"/>
            <a:chExt cx="2619072" cy="3112435"/>
          </a:xfrm>
        </p:grpSpPr>
        <p:sp>
          <p:nvSpPr>
            <p:cNvPr name="Freeform 22" id="22"/>
            <p:cNvSpPr/>
            <p:nvPr/>
          </p:nvSpPr>
          <p:spPr>
            <a:xfrm flipH="false" flipV="false" rot="0">
              <a:off x="579416" y="0"/>
              <a:ext cx="1340182" cy="2125197"/>
            </a:xfrm>
            <a:custGeom>
              <a:avLst/>
              <a:gdLst/>
              <a:ahLst/>
              <a:cxnLst/>
              <a:rect r="r" b="b" t="t" l="l"/>
              <a:pathLst>
                <a:path h="2125197" w="1340182">
                  <a:moveTo>
                    <a:pt x="0" y="0"/>
                  </a:moveTo>
                  <a:lnTo>
                    <a:pt x="1340183" y="0"/>
                  </a:lnTo>
                  <a:lnTo>
                    <a:pt x="1340183" y="2125197"/>
                  </a:lnTo>
                  <a:lnTo>
                    <a:pt x="0" y="212519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3" id="23"/>
            <p:cNvSpPr/>
            <p:nvPr/>
          </p:nvSpPr>
          <p:spPr>
            <a:xfrm flipH="false" flipV="false" rot="0">
              <a:off x="0" y="1480642"/>
              <a:ext cx="2619072" cy="1631793"/>
            </a:xfrm>
            <a:custGeom>
              <a:avLst/>
              <a:gdLst/>
              <a:ahLst/>
              <a:cxnLst/>
              <a:rect r="r" b="b" t="t" l="l"/>
              <a:pathLst>
                <a:path h="1631793" w="2619072">
                  <a:moveTo>
                    <a:pt x="0" y="0"/>
                  </a:moveTo>
                  <a:lnTo>
                    <a:pt x="2619072" y="0"/>
                  </a:lnTo>
                  <a:lnTo>
                    <a:pt x="2619072" y="1631793"/>
                  </a:lnTo>
                  <a:lnTo>
                    <a:pt x="0" y="1631793"/>
                  </a:lnTo>
                  <a:lnTo>
                    <a:pt x="0" y="0"/>
                  </a:lnTo>
                  <a:close/>
                </a:path>
              </a:pathLst>
            </a:custGeom>
            <a:blipFill>
              <a:blip r:embed="rId24">
                <a:extLst>
                  <a:ext uri="{96DAC541-7B7A-43D3-8B79-37D633B846F1}">
                    <asvg:svgBlip xmlns:asvg="http://schemas.microsoft.com/office/drawing/2016/SVG/main" r:embed="rId25"/>
                  </a:ext>
                </a:extLst>
              </a:blip>
              <a:stretch>
                <a:fillRect l="0" t="0" r="0" b="-67534"/>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77593" y="2368002"/>
          <a:ext cx="15532814" cy="7772400"/>
        </p:xfrm>
        <a:graphic>
          <a:graphicData uri="http://schemas.openxmlformats.org/drawingml/2006/table">
            <a:tbl>
              <a:tblPr/>
              <a:tblGrid>
                <a:gridCol w="2347464"/>
                <a:gridCol w="13185350"/>
              </a:tblGrid>
              <a:tr h="869973">
                <a:tc>
                  <a:txBody>
                    <a:bodyPr anchor="t" rtlCol="false"/>
                    <a:lstStyle/>
                    <a:p>
                      <a:pPr algn="l">
                        <a:lnSpc>
                          <a:spcPts val="3359"/>
                        </a:lnSpc>
                        <a:defRPr/>
                      </a:pPr>
                      <a:r>
                        <a:rPr lang="en-US" sz="2400">
                          <a:solidFill>
                            <a:srgbClr val="000000"/>
                          </a:solidFill>
                          <a:latin typeface="DM Sans Bold"/>
                        </a:rPr>
                        <a:t>Azione 1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a:txBody>
                    <a:bodyPr anchor="t" rtlCol="false"/>
                    <a:lstStyle/>
                    <a:p>
                      <a:pPr algn="l">
                        <a:lnSpc>
                          <a:spcPts val="3359"/>
                        </a:lnSpc>
                        <a:defRPr/>
                      </a:pPr>
                      <a:r>
                        <a:rPr lang="en-US" sz="2400">
                          <a:solidFill>
                            <a:srgbClr val="000000"/>
                          </a:solidFill>
                          <a:latin typeface="DM Sans"/>
                        </a:rPr>
                        <a:t>Seleziona il bottone “Crea”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69973">
                <a:tc gridSpan="2">
                  <a:txBody>
                    <a:bodyPr anchor="t" rtlCol="false"/>
                    <a:lstStyle/>
                    <a:p>
                      <a:pPr algn="ctr">
                        <a:lnSpc>
                          <a:spcPts val="3359"/>
                        </a:lnSpc>
                        <a:defRPr/>
                      </a:pPr>
                      <a:r>
                        <a:rPr lang="en-US" sz="2400">
                          <a:solidFill>
                            <a:srgbClr val="000000"/>
                          </a:solidFill>
                          <a:latin typeface="DM Sans Bold"/>
                        </a:rPr>
                        <a:t>Domanda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hMerge="true">
                  <a:txBody>
                    <a:bodyPr anchor="t" rtlCol="false"/>
                    <a:lstStyle/>
                    <a:p>
                      <a:pPr algn="ctr">
                        <a:lnSpc>
                          <a:spcPts val="3359"/>
                        </a:lnSpc>
                        <a:defRPr/>
                      </a:pPr>
                      <a:r>
                        <a:rPr lang="en-US" sz="2400">
                          <a:solidFill>
                            <a:srgbClr val="000000"/>
                          </a:solidFill>
                          <a:latin typeface="DM Sans Bold"/>
                        </a:rPr>
                        <a:t>Domanda 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r>
              <a:tr h="869973">
                <a:tc gridSpan="2">
                  <a:txBody>
                    <a:bodyPr anchor="t" rtlCol="false"/>
                    <a:lstStyle/>
                    <a:p>
                      <a:pPr algn="l">
                        <a:lnSpc>
                          <a:spcPts val="3359"/>
                        </a:lnSpc>
                        <a:defRPr/>
                      </a:pPr>
                      <a:r>
                        <a:rPr lang="en-US" sz="2400">
                          <a:solidFill>
                            <a:srgbClr val="000000"/>
                          </a:solidFill>
                          <a:latin typeface="DM Sans"/>
                        </a:rPr>
                        <a:t>L'utente saprà cosa fare per realizzare il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3359"/>
                        </a:lnSpc>
                        <a:defRPr/>
                      </a:pPr>
                      <a:r>
                        <a:rPr lang="en-US" sz="2400">
                          <a:solidFill>
                            <a:srgbClr val="000000"/>
                          </a:solidFill>
                          <a:latin typeface="DM Sans"/>
                        </a:rPr>
                        <a:t>L'utente saprà cosa fare per realizzare il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00943">
                <a:tc gridSpan="2">
                  <a:txBody>
                    <a:bodyPr anchor="t" rtlCol="false"/>
                    <a:lstStyle/>
                    <a:p>
                      <a:pPr algn="l">
                        <a:lnSpc>
                          <a:spcPts val="2800"/>
                        </a:lnSpc>
                        <a:defRPr/>
                      </a:pPr>
                      <a:r>
                        <a:rPr lang="en-US" sz="2000">
                          <a:solidFill>
                            <a:srgbClr val="000000"/>
                          </a:solidFill>
                          <a:latin typeface="DM Sans"/>
                        </a:rPr>
                        <a:t>L’interfaccia chiarisce in modo intuitivo, tramite il testo che richiama l’azione che l’utente vuole svolgere e il colore d’accento che fa risaltare il bottone, che il bottone “Crea” è necessario a svolgere il task. Inoltre, se l’utente ha dimestichezza con sistemi simili saprà sicuramente riconoscere la necessità di selezionare il pulsante “Crea” per svolgere il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800"/>
                        </a:lnSpc>
                        <a:defRPr/>
                      </a:pPr>
                      <a:r>
                        <a:rPr lang="en-US" sz="2000">
                          <a:solidFill>
                            <a:srgbClr val="000000"/>
                          </a:solidFill>
                          <a:latin typeface="DM Sans"/>
                        </a:rPr>
                        <a:t>L’interfaccia chiarisce in modo intuitivo, tramite il testo che richiama l’azione che l’utente vuole svolgere e il colore d’accento che fa risaltare il bottone, che il bottone “Crea” è necessario a svolgere il task. Inoltre, se l’utente ha dimestichezza con sistemi simili saprà sicuramente riconoscere la necessità di selezionare il pulsante “Crea” per svolgere il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869973">
                <a:tc gridSpan="2">
                  <a:txBody>
                    <a:bodyPr anchor="t" rtlCol="false"/>
                    <a:lstStyle/>
                    <a:p>
                      <a:pPr algn="ctr">
                        <a:lnSpc>
                          <a:spcPts val="3359"/>
                        </a:lnSpc>
                        <a:defRPr/>
                      </a:pPr>
                      <a:r>
                        <a:rPr lang="en-US" sz="2400">
                          <a:solidFill>
                            <a:srgbClr val="000000"/>
                          </a:solidFill>
                          <a:latin typeface="DM Sans Bold"/>
                        </a:rPr>
                        <a:t>Domanda 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c hMerge="true">
                  <a:txBody>
                    <a:bodyPr anchor="t" rtlCol="false"/>
                    <a:lstStyle/>
                    <a:p>
                      <a:pPr algn="ctr">
                        <a:lnSpc>
                          <a:spcPts val="3359"/>
                        </a:lnSpc>
                        <a:defRPr/>
                      </a:pPr>
                      <a:r>
                        <a:rPr lang="en-US" sz="2400">
                          <a:solidFill>
                            <a:srgbClr val="000000"/>
                          </a:solidFill>
                          <a:latin typeface="DM Sans Bold"/>
                        </a:rPr>
                        <a:t>Domanda 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FED71A"/>
                    </a:solidFill>
                  </a:tcPr>
                </a:tc>
              </a:tr>
              <a:tr h="1290620">
                <a:tc gridSpan="2">
                  <a:txBody>
                    <a:bodyPr anchor="t" rtlCol="false"/>
                    <a:lstStyle/>
                    <a:p>
                      <a:pPr algn="l">
                        <a:lnSpc>
                          <a:spcPts val="3359"/>
                        </a:lnSpc>
                        <a:defRPr/>
                      </a:pPr>
                      <a:r>
                        <a:rPr lang="en-US" sz="2400">
                          <a:solidFill>
                            <a:srgbClr val="000000"/>
                          </a:solidFill>
                          <a:latin typeface="DM Sans"/>
                        </a:rPr>
                        <a:t>L’utente noterà che è disponibile sull’interfaccia la corretta azione da eseguire per raggiungere l’obiettivo del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3359"/>
                        </a:lnSpc>
                        <a:defRPr/>
                      </a:pPr>
                      <a:r>
                        <a:rPr lang="en-US" sz="2400">
                          <a:solidFill>
                            <a:srgbClr val="000000"/>
                          </a:solidFill>
                          <a:latin typeface="DM Sans"/>
                        </a:rPr>
                        <a:t>L’utente noterà che è disponibile sull’interfaccia la corretta azione da eseguire per raggiungere l’obiettivo del task?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00943">
                <a:tc gridSpan="2">
                  <a:txBody>
                    <a:bodyPr anchor="t" rtlCol="false"/>
                    <a:lstStyle/>
                    <a:p>
                      <a:pPr algn="l">
                        <a:lnSpc>
                          <a:spcPts val="2800"/>
                        </a:lnSpc>
                        <a:defRPr/>
                      </a:pPr>
                      <a:r>
                        <a:rPr lang="en-US" sz="2000">
                          <a:solidFill>
                            <a:srgbClr val="000000"/>
                          </a:solidFill>
                          <a:latin typeface="DM Sans"/>
                        </a:rPr>
                        <a:t>Sì, è certo che l’utente noterà la disponibilità del pulsante “Crea” all’interno dell’interfaccia perché si differenzia dal resto dell’interfaccia e, attraverso l’uso del testo, chiarisce la sua stessa funzione. Inoltre, non è possibile che l’utente confonda altri elementi dell’interfaccia con l’elemento corretto perché non sono presenti icone o pulsanti che richiamano la stessa funzionalità.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hMerge="true">
                  <a:txBody>
                    <a:bodyPr anchor="t" rtlCol="false"/>
                    <a:lstStyle/>
                    <a:p>
                      <a:pPr algn="l">
                        <a:lnSpc>
                          <a:spcPts val="2800"/>
                        </a:lnSpc>
                        <a:defRPr/>
                      </a:pPr>
                      <a:r>
                        <a:rPr lang="en-US" sz="2000">
                          <a:solidFill>
                            <a:srgbClr val="000000"/>
                          </a:solidFill>
                          <a:latin typeface="DM Sans"/>
                        </a:rPr>
                        <a:t>Sì, è certo che l’utente noterà la disponibilità del pulsante “Crea” all’interno dell’interfaccia perché si differenzia dal resto dell’interfaccia e, attraverso l’uso del testo, chiarisce la sua stessa funzione. Inoltre, non è possibile che l’utente confonda altri elementi dell’interfaccia con l’elemento corretto perché non sono presenti icone o pulsanti che richiamano la stessa funzionalità.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grpSp>
        <p:nvGrpSpPr>
          <p:cNvPr name="Group 4" id="4"/>
          <p:cNvGrpSpPr/>
          <p:nvPr/>
        </p:nvGrpSpPr>
        <p:grpSpPr>
          <a:xfrm rot="0">
            <a:off x="0" y="363664"/>
            <a:ext cx="18288000" cy="1812934"/>
            <a:chOff x="0" y="0"/>
            <a:chExt cx="24384000" cy="2417245"/>
          </a:xfrm>
        </p:grpSpPr>
        <p:sp>
          <p:nvSpPr>
            <p:cNvPr name="TextBox 5" id="5"/>
            <p:cNvSpPr txBox="true"/>
            <p:nvPr/>
          </p:nvSpPr>
          <p:spPr>
            <a:xfrm rot="0">
              <a:off x="0" y="65687"/>
              <a:ext cx="24384000" cy="1347258"/>
            </a:xfrm>
            <a:prstGeom prst="rect">
              <a:avLst/>
            </a:prstGeom>
          </p:spPr>
          <p:txBody>
            <a:bodyPr anchor="t" rtlCol="false" tIns="0" lIns="0" bIns="0" rIns="0">
              <a:spAutoFit/>
            </a:bodyPr>
            <a:lstStyle/>
            <a:p>
              <a:pPr algn="ctr" marL="0" indent="0" lvl="0">
                <a:lnSpc>
                  <a:spcPts val="7699"/>
                </a:lnSpc>
              </a:pPr>
              <a:r>
                <a:rPr lang="en-US" sz="6999">
                  <a:solidFill>
                    <a:srgbClr val="000000"/>
                  </a:solidFill>
                  <a:latin typeface="DM Sans Bold"/>
                </a:rPr>
                <a:t>Azione 1</a:t>
              </a:r>
            </a:p>
          </p:txBody>
        </p:sp>
        <p:sp>
          <p:nvSpPr>
            <p:cNvPr name="TextBox 6" id="6"/>
            <p:cNvSpPr txBox="true"/>
            <p:nvPr/>
          </p:nvSpPr>
          <p:spPr>
            <a:xfrm rot="0">
              <a:off x="0" y="1851355"/>
              <a:ext cx="24384000" cy="571500"/>
            </a:xfrm>
            <a:prstGeom prst="rect">
              <a:avLst/>
            </a:prstGeom>
          </p:spPr>
          <p:txBody>
            <a:bodyPr anchor="t" rtlCol="false" tIns="0" lIns="0" bIns="0" rIns="0">
              <a:spAutoFit/>
            </a:bodyPr>
            <a:lstStyle/>
            <a:p>
              <a:pPr algn="ctr" marL="0" indent="0" lvl="0">
                <a:lnSpc>
                  <a:spcPts val="3749"/>
                </a:lnSpc>
              </a:pPr>
              <a:r>
                <a:rPr lang="en-US" sz="2499" spc="24">
                  <a:solidFill>
                    <a:srgbClr val="000000"/>
                  </a:solidFill>
                  <a:latin typeface="DM Sans"/>
                </a:rPr>
                <a:t>La prima azione riguarda la selezione del bottone “Crea” per poter iniziare il task della creazione dell’evento. </a:t>
              </a:r>
            </a:p>
          </p:txBody>
        </p:sp>
      </p:grpSp>
      <p:sp>
        <p:nvSpPr>
          <p:cNvPr name="TextBox 7" id="7"/>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Freeform 8" id="8"/>
          <p:cNvSpPr/>
          <p:nvPr/>
        </p:nvSpPr>
        <p:spPr>
          <a:xfrm flipH="false" flipV="false" rot="-638860">
            <a:off x="16324164" y="4016606"/>
            <a:ext cx="1172487" cy="1172487"/>
          </a:xfrm>
          <a:custGeom>
            <a:avLst/>
            <a:gdLst/>
            <a:ahLst/>
            <a:cxnLst/>
            <a:rect r="r" b="b" t="t" l="l"/>
            <a:pathLst>
              <a:path h="1172487" w="1172487">
                <a:moveTo>
                  <a:pt x="0" y="0"/>
                </a:moveTo>
                <a:lnTo>
                  <a:pt x="1172486" y="0"/>
                </a:lnTo>
                <a:lnTo>
                  <a:pt x="1172486" y="1172487"/>
                </a:lnTo>
                <a:lnTo>
                  <a:pt x="0" y="117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784292">
            <a:off x="442457" y="6633005"/>
            <a:ext cx="1172487" cy="1172487"/>
          </a:xfrm>
          <a:custGeom>
            <a:avLst/>
            <a:gdLst/>
            <a:ahLst/>
            <a:cxnLst/>
            <a:rect r="r" b="b" t="t" l="l"/>
            <a:pathLst>
              <a:path h="1172487" w="1172487">
                <a:moveTo>
                  <a:pt x="0" y="0"/>
                </a:moveTo>
                <a:lnTo>
                  <a:pt x="1172486" y="0"/>
                </a:lnTo>
                <a:lnTo>
                  <a:pt x="1172486" y="1172487"/>
                </a:lnTo>
                <a:lnTo>
                  <a:pt x="0" y="1172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926978">
            <a:off x="1000665" y="3576200"/>
            <a:ext cx="753856" cy="753856"/>
          </a:xfrm>
          <a:custGeom>
            <a:avLst/>
            <a:gdLst/>
            <a:ahLst/>
            <a:cxnLst/>
            <a:rect r="r" b="b" t="t" l="l"/>
            <a:pathLst>
              <a:path h="753856" w="753856">
                <a:moveTo>
                  <a:pt x="0" y="0"/>
                </a:moveTo>
                <a:lnTo>
                  <a:pt x="753856" y="0"/>
                </a:lnTo>
                <a:lnTo>
                  <a:pt x="753856" y="753856"/>
                </a:lnTo>
                <a:lnTo>
                  <a:pt x="0" y="7538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516292">
            <a:off x="16488279" y="8274235"/>
            <a:ext cx="844255" cy="844255"/>
          </a:xfrm>
          <a:custGeom>
            <a:avLst/>
            <a:gdLst/>
            <a:ahLst/>
            <a:cxnLst/>
            <a:rect r="r" b="b" t="t" l="l"/>
            <a:pathLst>
              <a:path h="844255" w="844255">
                <a:moveTo>
                  <a:pt x="0" y="0"/>
                </a:moveTo>
                <a:lnTo>
                  <a:pt x="844255" y="0"/>
                </a:lnTo>
                <a:lnTo>
                  <a:pt x="844255" y="844255"/>
                </a:lnTo>
                <a:lnTo>
                  <a:pt x="0" y="8442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180235"/>
            <a:ext cx="16230600" cy="5253701"/>
            <a:chOff x="0" y="0"/>
            <a:chExt cx="100607340" cy="32565704"/>
          </a:xfrm>
        </p:grpSpPr>
        <p:sp>
          <p:nvSpPr>
            <p:cNvPr name="Freeform 3" id="3"/>
            <p:cNvSpPr/>
            <p:nvPr/>
          </p:nvSpPr>
          <p:spPr>
            <a:xfrm flipH="false" flipV="false" rot="0">
              <a:off x="0" y="0"/>
              <a:ext cx="100607341" cy="32565702"/>
            </a:xfrm>
            <a:custGeom>
              <a:avLst/>
              <a:gdLst/>
              <a:ahLst/>
              <a:cxnLst/>
              <a:rect r="r" b="b" t="t" l="l"/>
              <a:pathLst>
                <a:path h="32565702" w="100607341">
                  <a:moveTo>
                    <a:pt x="0" y="0"/>
                  </a:moveTo>
                  <a:lnTo>
                    <a:pt x="0" y="32565702"/>
                  </a:lnTo>
                  <a:lnTo>
                    <a:pt x="100607341" y="32565702"/>
                  </a:lnTo>
                  <a:lnTo>
                    <a:pt x="100607341" y="0"/>
                  </a:lnTo>
                  <a:lnTo>
                    <a:pt x="0" y="0"/>
                  </a:lnTo>
                  <a:close/>
                  <a:moveTo>
                    <a:pt x="100546377" y="32504745"/>
                  </a:moveTo>
                  <a:lnTo>
                    <a:pt x="59690" y="32504745"/>
                  </a:lnTo>
                  <a:lnTo>
                    <a:pt x="59690" y="59690"/>
                  </a:lnTo>
                  <a:lnTo>
                    <a:pt x="100546377" y="59690"/>
                  </a:lnTo>
                  <a:lnTo>
                    <a:pt x="100546377" y="32504745"/>
                  </a:lnTo>
                  <a:close/>
                </a:path>
              </a:pathLst>
            </a:custGeom>
            <a:solidFill>
              <a:srgbClr val="000000"/>
            </a:solidFill>
          </p:spPr>
        </p:sp>
      </p:grpSp>
      <p:grpSp>
        <p:nvGrpSpPr>
          <p:cNvPr name="Group 4" id="4"/>
          <p:cNvGrpSpPr/>
          <p:nvPr/>
        </p:nvGrpSpPr>
        <p:grpSpPr>
          <a:xfrm rot="0">
            <a:off x="1028700" y="1028700"/>
            <a:ext cx="7546954" cy="1620209"/>
            <a:chOff x="0" y="0"/>
            <a:chExt cx="10062606" cy="2160278"/>
          </a:xfrm>
        </p:grpSpPr>
        <p:sp>
          <p:nvSpPr>
            <p:cNvPr name="TextBox 5" id="5"/>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p>
          </p:txBody>
        </p:sp>
        <p:sp>
          <p:nvSpPr>
            <p:cNvPr name="TextBox 6" id="6"/>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Conclusioni</a:t>
              </a:r>
            </a:p>
          </p:txBody>
        </p:sp>
      </p:grpSp>
      <p:sp>
        <p:nvSpPr>
          <p:cNvPr name="TextBox 7" id="7"/>
          <p:cNvSpPr txBox="true"/>
          <p:nvPr/>
        </p:nvSpPr>
        <p:spPr>
          <a:xfrm rot="0">
            <a:off x="2648067" y="4030964"/>
            <a:ext cx="6105248" cy="704791"/>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feedback immediato e chiarezza nelle azioni da svolgere</a:t>
            </a:r>
          </a:p>
        </p:txBody>
      </p:sp>
      <p:sp>
        <p:nvSpPr>
          <p:cNvPr name="TextBox 8" id="8"/>
          <p:cNvSpPr txBox="true"/>
          <p:nvPr/>
        </p:nvSpPr>
        <p:spPr>
          <a:xfrm rot="0">
            <a:off x="2648067" y="5500366"/>
            <a:ext cx="6105248" cy="704791"/>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basso golfo della valutazione e basso golfo dell'esecuzione</a:t>
            </a:r>
          </a:p>
        </p:txBody>
      </p:sp>
      <p:sp>
        <p:nvSpPr>
          <p:cNvPr name="TextBox 9" id="9"/>
          <p:cNvSpPr txBox="true"/>
          <p:nvPr/>
        </p:nvSpPr>
        <p:spPr>
          <a:xfrm rot="0">
            <a:off x="2648067" y="7117607"/>
            <a:ext cx="6105248" cy="344775"/>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principi della Gestalt soddisfatti</a:t>
            </a:r>
          </a:p>
        </p:txBody>
      </p:sp>
      <p:sp>
        <p:nvSpPr>
          <p:cNvPr name="TextBox 10" id="10"/>
          <p:cNvSpPr txBox="true"/>
          <p:nvPr/>
        </p:nvSpPr>
        <p:spPr>
          <a:xfrm rot="0">
            <a:off x="10542903" y="3850956"/>
            <a:ext cx="6105248" cy="1064806"/>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scelta di utilizzare dei messaggi e degli indicatori in corrispondenza dei campi di input, permettendo feedback istantanei</a:t>
            </a:r>
          </a:p>
        </p:txBody>
      </p:sp>
      <p:sp>
        <p:nvSpPr>
          <p:cNvPr name="TextBox 11" id="11"/>
          <p:cNvSpPr txBox="true"/>
          <p:nvPr/>
        </p:nvSpPr>
        <p:spPr>
          <a:xfrm rot="0">
            <a:off x="10542903" y="5320358"/>
            <a:ext cx="6105248" cy="1064806"/>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scelta di aggiungere un ulteriore feedback nel caso in cui l’utente termini i caratteri disponibili in una descrizione</a:t>
            </a:r>
          </a:p>
        </p:txBody>
      </p:sp>
      <p:grpSp>
        <p:nvGrpSpPr>
          <p:cNvPr name="Group 12" id="12"/>
          <p:cNvGrpSpPr/>
          <p:nvPr/>
        </p:nvGrpSpPr>
        <p:grpSpPr>
          <a:xfrm rot="0">
            <a:off x="1565664" y="4088114"/>
            <a:ext cx="625177" cy="625177"/>
            <a:chOff x="0" y="0"/>
            <a:chExt cx="833569" cy="833569"/>
          </a:xfrm>
        </p:grpSpPr>
        <p:grpSp>
          <p:nvGrpSpPr>
            <p:cNvPr name="Group 13" id="13"/>
            <p:cNvGrpSpPr/>
            <p:nvPr/>
          </p:nvGrpSpPr>
          <p:grpSpPr>
            <a:xfrm rot="0">
              <a:off x="0" y="0"/>
              <a:ext cx="833569" cy="833569"/>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5" id="15"/>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1</a:t>
              </a:r>
            </a:p>
          </p:txBody>
        </p:sp>
      </p:grpSp>
      <p:grpSp>
        <p:nvGrpSpPr>
          <p:cNvPr name="Group 16" id="16"/>
          <p:cNvGrpSpPr/>
          <p:nvPr/>
        </p:nvGrpSpPr>
        <p:grpSpPr>
          <a:xfrm rot="0">
            <a:off x="1565664" y="5557516"/>
            <a:ext cx="625177" cy="625177"/>
            <a:chOff x="0" y="0"/>
            <a:chExt cx="833569" cy="833569"/>
          </a:xfrm>
        </p:grpSpPr>
        <p:grpSp>
          <p:nvGrpSpPr>
            <p:cNvPr name="Group 17" id="17"/>
            <p:cNvGrpSpPr/>
            <p:nvPr/>
          </p:nvGrpSpPr>
          <p:grpSpPr>
            <a:xfrm rot="0">
              <a:off x="0" y="0"/>
              <a:ext cx="833569" cy="833569"/>
              <a:chOff x="0" y="0"/>
              <a:chExt cx="6350000" cy="6350000"/>
            </a:xfrm>
          </p:grpSpPr>
          <p:sp>
            <p:nvSpPr>
              <p:cNvPr name="Freeform 18" id="1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19" id="19"/>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2</a:t>
              </a:r>
            </a:p>
          </p:txBody>
        </p:sp>
      </p:grpSp>
      <p:grpSp>
        <p:nvGrpSpPr>
          <p:cNvPr name="Group 20" id="20"/>
          <p:cNvGrpSpPr/>
          <p:nvPr/>
        </p:nvGrpSpPr>
        <p:grpSpPr>
          <a:xfrm rot="0">
            <a:off x="1565664" y="7030418"/>
            <a:ext cx="625177" cy="625177"/>
            <a:chOff x="0" y="0"/>
            <a:chExt cx="833569" cy="833569"/>
          </a:xfrm>
        </p:grpSpPr>
        <p:grpSp>
          <p:nvGrpSpPr>
            <p:cNvPr name="Group 21" id="21"/>
            <p:cNvGrpSpPr/>
            <p:nvPr/>
          </p:nvGrpSpPr>
          <p:grpSpPr>
            <a:xfrm rot="0">
              <a:off x="0" y="0"/>
              <a:ext cx="833569" cy="833569"/>
              <a:chOff x="0" y="0"/>
              <a:chExt cx="6350000" cy="6350000"/>
            </a:xfrm>
          </p:grpSpPr>
          <p:sp>
            <p:nvSpPr>
              <p:cNvPr name="Freeform 22" id="2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3" id="23"/>
            <p:cNvSpPr txBox="true"/>
            <p:nvPr/>
          </p:nvSpPr>
          <p:spPr>
            <a:xfrm rot="0">
              <a:off x="169989" y="103800"/>
              <a:ext cx="493592" cy="568820"/>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3</a:t>
              </a:r>
            </a:p>
          </p:txBody>
        </p:sp>
      </p:grpSp>
      <p:grpSp>
        <p:nvGrpSpPr>
          <p:cNvPr name="Group 24" id="24"/>
          <p:cNvGrpSpPr/>
          <p:nvPr/>
        </p:nvGrpSpPr>
        <p:grpSpPr>
          <a:xfrm rot="0">
            <a:off x="9497076" y="4115498"/>
            <a:ext cx="625177" cy="620257"/>
            <a:chOff x="0" y="0"/>
            <a:chExt cx="833569" cy="827009"/>
          </a:xfrm>
        </p:grpSpPr>
        <p:grpSp>
          <p:nvGrpSpPr>
            <p:cNvPr name="Group 25" id="25"/>
            <p:cNvGrpSpPr/>
            <p:nvPr/>
          </p:nvGrpSpPr>
          <p:grpSpPr>
            <a:xfrm rot="0">
              <a:off x="0" y="0"/>
              <a:ext cx="833569" cy="827009"/>
              <a:chOff x="0" y="0"/>
              <a:chExt cx="6350000" cy="6350000"/>
            </a:xfrm>
          </p:grpSpPr>
          <p:sp>
            <p:nvSpPr>
              <p:cNvPr name="Freeform 26" id="2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27" id="27"/>
            <p:cNvSpPr txBox="true"/>
            <p:nvPr/>
          </p:nvSpPr>
          <p:spPr>
            <a:xfrm rot="0">
              <a:off x="169989" y="103800"/>
              <a:ext cx="493592" cy="562259"/>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4</a:t>
              </a:r>
            </a:p>
          </p:txBody>
        </p:sp>
      </p:grpSp>
      <p:grpSp>
        <p:nvGrpSpPr>
          <p:cNvPr name="Group 28" id="28"/>
          <p:cNvGrpSpPr/>
          <p:nvPr/>
        </p:nvGrpSpPr>
        <p:grpSpPr>
          <a:xfrm rot="0">
            <a:off x="9497076" y="5584899"/>
            <a:ext cx="625177" cy="620257"/>
            <a:chOff x="0" y="0"/>
            <a:chExt cx="833569" cy="827009"/>
          </a:xfrm>
        </p:grpSpPr>
        <p:grpSp>
          <p:nvGrpSpPr>
            <p:cNvPr name="Group 29" id="29"/>
            <p:cNvGrpSpPr/>
            <p:nvPr/>
          </p:nvGrpSpPr>
          <p:grpSpPr>
            <a:xfrm rot="0">
              <a:off x="0" y="0"/>
              <a:ext cx="833569" cy="827009"/>
              <a:chOff x="0" y="0"/>
              <a:chExt cx="6350000" cy="6350000"/>
            </a:xfrm>
          </p:grpSpPr>
          <p:sp>
            <p:nvSpPr>
              <p:cNvPr name="Freeform 30" id="3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31" id="31"/>
            <p:cNvSpPr txBox="true"/>
            <p:nvPr/>
          </p:nvSpPr>
          <p:spPr>
            <a:xfrm rot="0">
              <a:off x="169989" y="103800"/>
              <a:ext cx="493592" cy="562259"/>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5</a:t>
              </a:r>
            </a:p>
          </p:txBody>
        </p:sp>
      </p:grpSp>
      <p:sp>
        <p:nvSpPr>
          <p:cNvPr name="TextBox 32" id="32"/>
          <p:cNvSpPr txBox="true"/>
          <p:nvPr/>
        </p:nvSpPr>
        <p:spPr>
          <a:xfrm rot="0">
            <a:off x="10542903" y="7117607"/>
            <a:ext cx="6105248" cy="344775"/>
          </a:xfrm>
          <a:prstGeom prst="rect">
            <a:avLst/>
          </a:prstGeom>
        </p:spPr>
        <p:txBody>
          <a:bodyPr anchor="t" rtlCol="false" tIns="0" lIns="0" bIns="0" rIns="0">
            <a:spAutoFit/>
          </a:bodyPr>
          <a:lstStyle/>
          <a:p>
            <a:pPr marL="0" indent="0" lvl="0">
              <a:lnSpc>
                <a:spcPts val="2849"/>
              </a:lnSpc>
            </a:pPr>
            <a:r>
              <a:rPr lang="en-US" sz="1899" spc="18">
                <a:solidFill>
                  <a:srgbClr val="000000"/>
                </a:solidFill>
                <a:latin typeface="DM Sans"/>
              </a:rPr>
              <a:t>aumentata la chiarezza dei task</a:t>
            </a:r>
          </a:p>
        </p:txBody>
      </p:sp>
      <p:grpSp>
        <p:nvGrpSpPr>
          <p:cNvPr name="Group 33" id="33"/>
          <p:cNvGrpSpPr/>
          <p:nvPr/>
        </p:nvGrpSpPr>
        <p:grpSpPr>
          <a:xfrm rot="0">
            <a:off x="9497076" y="7008441"/>
            <a:ext cx="625177" cy="620257"/>
            <a:chOff x="0" y="0"/>
            <a:chExt cx="833569" cy="827009"/>
          </a:xfrm>
        </p:grpSpPr>
        <p:grpSp>
          <p:nvGrpSpPr>
            <p:cNvPr name="Group 34" id="34"/>
            <p:cNvGrpSpPr/>
            <p:nvPr/>
          </p:nvGrpSpPr>
          <p:grpSpPr>
            <a:xfrm rot="0">
              <a:off x="0" y="0"/>
              <a:ext cx="833569" cy="827009"/>
              <a:chOff x="0" y="0"/>
              <a:chExt cx="6350000" cy="6350000"/>
            </a:xfrm>
          </p:grpSpPr>
          <p:sp>
            <p:nvSpPr>
              <p:cNvPr name="Freeform 35" id="3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500"/>
              </a:solidFill>
            </p:spPr>
          </p:sp>
        </p:grpSp>
        <p:sp>
          <p:nvSpPr>
            <p:cNvPr name="TextBox 36" id="36"/>
            <p:cNvSpPr txBox="true"/>
            <p:nvPr/>
          </p:nvSpPr>
          <p:spPr>
            <a:xfrm rot="0">
              <a:off x="169989" y="103800"/>
              <a:ext cx="493592" cy="562259"/>
            </a:xfrm>
            <a:prstGeom prst="rect">
              <a:avLst/>
            </a:prstGeom>
          </p:spPr>
          <p:txBody>
            <a:bodyPr anchor="t" rtlCol="false" tIns="0" lIns="0" bIns="0" rIns="0">
              <a:spAutoFit/>
            </a:bodyPr>
            <a:lstStyle/>
            <a:p>
              <a:pPr algn="ctr" marL="0" indent="0" lvl="0">
                <a:lnSpc>
                  <a:spcPts val="3527"/>
                </a:lnSpc>
                <a:spcBef>
                  <a:spcPct val="0"/>
                </a:spcBef>
              </a:pPr>
              <a:r>
                <a:rPr lang="en-US" sz="2519">
                  <a:solidFill>
                    <a:srgbClr val="000000"/>
                  </a:solidFill>
                  <a:latin typeface="DM Sans Bold"/>
                </a:rPr>
                <a:t>6</a:t>
              </a:r>
            </a:p>
          </p:txBody>
        </p:sp>
      </p:grpSp>
      <p:sp>
        <p:nvSpPr>
          <p:cNvPr name="Freeform 37" id="37"/>
          <p:cNvSpPr/>
          <p:nvPr/>
        </p:nvSpPr>
        <p:spPr>
          <a:xfrm flipH="false" flipV="false" rot="939183">
            <a:off x="11693213" y="1080739"/>
            <a:ext cx="1172487" cy="1172487"/>
          </a:xfrm>
          <a:custGeom>
            <a:avLst/>
            <a:gdLst/>
            <a:ahLst/>
            <a:cxnLst/>
            <a:rect r="r" b="b" t="t" l="l"/>
            <a:pathLst>
              <a:path h="1172487" w="1172487">
                <a:moveTo>
                  <a:pt x="0" y="0"/>
                </a:moveTo>
                <a:lnTo>
                  <a:pt x="1172487" y="0"/>
                </a:lnTo>
                <a:lnTo>
                  <a:pt x="1172487" y="1172487"/>
                </a:lnTo>
                <a:lnTo>
                  <a:pt x="0" y="1172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722058">
            <a:off x="14264519" y="1138046"/>
            <a:ext cx="1172487" cy="1172487"/>
          </a:xfrm>
          <a:custGeom>
            <a:avLst/>
            <a:gdLst/>
            <a:ahLst/>
            <a:cxnLst/>
            <a:rect r="r" b="b" t="t" l="l"/>
            <a:pathLst>
              <a:path h="1172487" w="1172487">
                <a:moveTo>
                  <a:pt x="0" y="0"/>
                </a:moveTo>
                <a:lnTo>
                  <a:pt x="1172487" y="0"/>
                </a:lnTo>
                <a:lnTo>
                  <a:pt x="1172487" y="1172487"/>
                </a:lnTo>
                <a:lnTo>
                  <a:pt x="0" y="11724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5408301" y="2778476"/>
            <a:ext cx="7471397" cy="4730048"/>
            <a:chOff x="0" y="0"/>
            <a:chExt cx="5166576" cy="3270894"/>
          </a:xfrm>
        </p:grpSpPr>
        <p:sp>
          <p:nvSpPr>
            <p:cNvPr name="Freeform 3" id="3"/>
            <p:cNvSpPr/>
            <p:nvPr/>
          </p:nvSpPr>
          <p:spPr>
            <a:xfrm flipH="false" flipV="false" rot="0">
              <a:off x="6350" y="1802774"/>
              <a:ext cx="4874476" cy="1461770"/>
            </a:xfrm>
            <a:custGeom>
              <a:avLst/>
              <a:gdLst/>
              <a:ahLst/>
              <a:cxnLst/>
              <a:rect r="r" b="b" t="t" l="l"/>
              <a:pathLst>
                <a:path h="1461770" w="4874476">
                  <a:moveTo>
                    <a:pt x="0" y="0"/>
                  </a:moveTo>
                  <a:lnTo>
                    <a:pt x="0" y="1461770"/>
                  </a:lnTo>
                  <a:lnTo>
                    <a:pt x="4874476" y="1461770"/>
                  </a:lnTo>
                  <a:lnTo>
                    <a:pt x="0" y="0"/>
                  </a:lnTo>
                  <a:close/>
                </a:path>
              </a:pathLst>
            </a:custGeom>
            <a:solidFill>
              <a:srgbClr val="000000"/>
            </a:solidFill>
          </p:spPr>
        </p:sp>
        <p:sp>
          <p:nvSpPr>
            <p:cNvPr name="Freeform 4" id="4"/>
            <p:cNvSpPr/>
            <p:nvPr/>
          </p:nvSpPr>
          <p:spPr>
            <a:xfrm flipH="false" flipV="false" rot="0">
              <a:off x="0" y="-29210"/>
              <a:ext cx="5172926" cy="3301374"/>
            </a:xfrm>
            <a:custGeom>
              <a:avLst/>
              <a:gdLst/>
              <a:ahLst/>
              <a:cxnLst/>
              <a:rect r="r" b="b" t="t" l="l"/>
              <a:pathLst>
                <a:path h="3301374" w="5172926">
                  <a:moveTo>
                    <a:pt x="1270" y="45720"/>
                  </a:moveTo>
                  <a:lnTo>
                    <a:pt x="1270" y="938530"/>
                  </a:lnTo>
                  <a:cubicBezTo>
                    <a:pt x="1270" y="1371337"/>
                    <a:pt x="0" y="1849764"/>
                    <a:pt x="1270" y="2113924"/>
                  </a:cubicBezTo>
                  <a:cubicBezTo>
                    <a:pt x="5080" y="2882274"/>
                    <a:pt x="99060" y="3188344"/>
                    <a:pt x="99060" y="3188344"/>
                  </a:cubicBezTo>
                  <a:cubicBezTo>
                    <a:pt x="99060" y="3188344"/>
                    <a:pt x="579120" y="3288674"/>
                    <a:pt x="1004570" y="3295024"/>
                  </a:cubicBezTo>
                  <a:cubicBezTo>
                    <a:pt x="1385570" y="3301374"/>
                    <a:pt x="2247900" y="3300104"/>
                    <a:pt x="4343615" y="3300104"/>
                  </a:cubicBezTo>
                  <a:cubicBezTo>
                    <a:pt x="4762715" y="3300104"/>
                    <a:pt x="5164036" y="3300104"/>
                    <a:pt x="5164036" y="3300104"/>
                  </a:cubicBezTo>
                  <a:cubicBezTo>
                    <a:pt x="5164036" y="3300104"/>
                    <a:pt x="5161495" y="2647324"/>
                    <a:pt x="5164036" y="2230764"/>
                  </a:cubicBezTo>
                  <a:cubicBezTo>
                    <a:pt x="5172926" y="1720224"/>
                    <a:pt x="5169115" y="1336899"/>
                    <a:pt x="5169115" y="986790"/>
                  </a:cubicBezTo>
                  <a:cubicBezTo>
                    <a:pt x="5164036" y="438150"/>
                    <a:pt x="5164036" y="59690"/>
                    <a:pt x="5164036" y="59690"/>
                  </a:cubicBezTo>
                  <a:cubicBezTo>
                    <a:pt x="5164036" y="59690"/>
                    <a:pt x="4525226" y="34290"/>
                    <a:pt x="2390140" y="41910"/>
                  </a:cubicBezTo>
                  <a:cubicBezTo>
                    <a:pt x="2033270" y="48260"/>
                    <a:pt x="1306830" y="34290"/>
                    <a:pt x="918210" y="49530"/>
                  </a:cubicBezTo>
                  <a:cubicBezTo>
                    <a:pt x="494030" y="66040"/>
                    <a:pt x="247650" y="0"/>
                    <a:pt x="1270" y="45720"/>
                  </a:cubicBezTo>
                  <a:close/>
                </a:path>
              </a:pathLst>
            </a:custGeom>
            <a:solidFill>
              <a:srgbClr val="FFE500"/>
            </a:solidFill>
          </p:spPr>
        </p:sp>
      </p:grpSp>
      <p:grpSp>
        <p:nvGrpSpPr>
          <p:cNvPr name="Group 5" id="5"/>
          <p:cNvGrpSpPr/>
          <p:nvPr/>
        </p:nvGrpSpPr>
        <p:grpSpPr>
          <a:xfrm rot="0">
            <a:off x="6068367" y="4055138"/>
            <a:ext cx="6151266" cy="2176725"/>
            <a:chOff x="0" y="0"/>
            <a:chExt cx="8201688" cy="2902300"/>
          </a:xfrm>
        </p:grpSpPr>
        <p:sp>
          <p:nvSpPr>
            <p:cNvPr name="TextBox 6" id="6"/>
            <p:cNvSpPr txBox="true"/>
            <p:nvPr/>
          </p:nvSpPr>
          <p:spPr>
            <a:xfrm rot="0">
              <a:off x="0" y="54049"/>
              <a:ext cx="8201688" cy="1052555"/>
            </a:xfrm>
            <a:prstGeom prst="rect">
              <a:avLst/>
            </a:prstGeom>
          </p:spPr>
          <p:txBody>
            <a:bodyPr anchor="t" rtlCol="false" tIns="0" lIns="0" bIns="0" rIns="0">
              <a:spAutoFit/>
            </a:bodyPr>
            <a:lstStyle/>
            <a:p>
              <a:pPr algn="ctr" marL="0" indent="0" lvl="0">
                <a:lnSpc>
                  <a:spcPts val="5985"/>
                </a:lnSpc>
              </a:pPr>
              <a:r>
                <a:rPr lang="en-US" sz="5441">
                  <a:solidFill>
                    <a:srgbClr val="000000"/>
                  </a:solidFill>
                  <a:latin typeface="DM Sans Bold"/>
                </a:rPr>
                <a:t>Fase 4: Revisioni</a:t>
              </a:r>
            </a:p>
          </p:txBody>
        </p:sp>
        <p:sp>
          <p:nvSpPr>
            <p:cNvPr name="TextBox 7" id="7"/>
            <p:cNvSpPr txBox="true"/>
            <p:nvPr/>
          </p:nvSpPr>
          <p:spPr>
            <a:xfrm rot="0">
              <a:off x="0" y="1586719"/>
              <a:ext cx="8201688" cy="1132300"/>
            </a:xfrm>
            <a:prstGeom prst="rect">
              <a:avLst/>
            </a:prstGeom>
          </p:spPr>
          <p:txBody>
            <a:bodyPr anchor="t" rtlCol="false" tIns="0" lIns="0" bIns="0" rIns="0">
              <a:spAutoFit/>
            </a:bodyPr>
            <a:lstStyle/>
            <a:p>
              <a:pPr algn="ctr" marL="0" indent="0" lvl="0">
                <a:lnSpc>
                  <a:spcPts val="2306"/>
                </a:lnSpc>
              </a:pPr>
              <a:r>
                <a:rPr lang="en-US" sz="1647" spc="16">
                  <a:solidFill>
                    <a:srgbClr val="000000"/>
                  </a:solidFill>
                  <a:latin typeface="DM Sans"/>
                </a:rPr>
                <a:t>A seguito dell'analisi del prototipo abbiamo stabilito una serie di revisioni, per la fase di implementazione, che possono permettere un miglioramento dell'usabilità del nostro sistema.</a:t>
              </a:r>
            </a:p>
          </p:txBody>
        </p:sp>
      </p:grpSp>
      <p:grpSp>
        <p:nvGrpSpPr>
          <p:cNvPr name="Group 8" id="8"/>
          <p:cNvGrpSpPr/>
          <p:nvPr/>
        </p:nvGrpSpPr>
        <p:grpSpPr>
          <a:xfrm rot="592083">
            <a:off x="1755081" y="1355826"/>
            <a:ext cx="1992672" cy="2260457"/>
            <a:chOff x="0" y="0"/>
            <a:chExt cx="2656896" cy="3013943"/>
          </a:xfrm>
        </p:grpSpPr>
        <p:grpSp>
          <p:nvGrpSpPr>
            <p:cNvPr name="Group 9" id="9"/>
            <p:cNvGrpSpPr/>
            <p:nvPr/>
          </p:nvGrpSpPr>
          <p:grpSpPr>
            <a:xfrm rot="0">
              <a:off x="0" y="0"/>
              <a:ext cx="2656896" cy="3013943"/>
              <a:chOff x="0" y="0"/>
              <a:chExt cx="3921738" cy="4448760"/>
            </a:xfrm>
          </p:grpSpPr>
          <p:sp>
            <p:nvSpPr>
              <p:cNvPr name="Freeform 10" id="10"/>
              <p:cNvSpPr/>
              <p:nvPr/>
            </p:nvSpPr>
            <p:spPr>
              <a:xfrm flipH="false" flipV="false" rot="0">
                <a:off x="19050" y="223520"/>
                <a:ext cx="3883638" cy="4217620"/>
              </a:xfrm>
              <a:custGeom>
                <a:avLst/>
                <a:gdLst/>
                <a:ahLst/>
                <a:cxnLst/>
                <a:rect r="r" b="b" t="t" l="l"/>
                <a:pathLst>
                  <a:path h="4217620" w="3883638">
                    <a:moveTo>
                      <a:pt x="0" y="11430"/>
                    </a:moveTo>
                    <a:cubicBezTo>
                      <a:pt x="0" y="11430"/>
                      <a:pt x="2540" y="340360"/>
                      <a:pt x="2540" y="749300"/>
                    </a:cubicBezTo>
                    <a:cubicBezTo>
                      <a:pt x="2540" y="1661263"/>
                      <a:pt x="7620" y="3036520"/>
                      <a:pt x="7620" y="3296870"/>
                    </a:cubicBezTo>
                    <a:cubicBezTo>
                      <a:pt x="7620" y="3491180"/>
                      <a:pt x="16510" y="3889960"/>
                      <a:pt x="21590" y="4081730"/>
                    </a:cubicBezTo>
                    <a:lnTo>
                      <a:pt x="130810" y="4196030"/>
                    </a:lnTo>
                    <a:cubicBezTo>
                      <a:pt x="275590" y="4203650"/>
                      <a:pt x="543560" y="4217620"/>
                      <a:pt x="793750" y="4217620"/>
                    </a:cubicBezTo>
                    <a:lnTo>
                      <a:pt x="3883638" y="4217620"/>
                    </a:lnTo>
                    <a:lnTo>
                      <a:pt x="3883638" y="693420"/>
                    </a:lnTo>
                    <a:cubicBezTo>
                      <a:pt x="3883638" y="318770"/>
                      <a:pt x="3874748" y="41910"/>
                      <a:pt x="3874748" y="41910"/>
                    </a:cubicBezTo>
                    <a:cubicBezTo>
                      <a:pt x="3719808" y="21590"/>
                      <a:pt x="3563598" y="11430"/>
                      <a:pt x="3406118" y="12700"/>
                    </a:cubicBezTo>
                    <a:cubicBezTo>
                      <a:pt x="3133068" y="12700"/>
                      <a:pt x="1179830" y="21590"/>
                      <a:pt x="929640" y="12700"/>
                    </a:cubicBezTo>
                    <a:cubicBezTo>
                      <a:pt x="594360" y="0"/>
                      <a:pt x="0" y="11430"/>
                      <a:pt x="0" y="11430"/>
                    </a:cubicBezTo>
                    <a:close/>
                  </a:path>
                </a:pathLst>
              </a:custGeom>
              <a:solidFill>
                <a:srgbClr val="FFFFFF"/>
              </a:solidFill>
            </p:spPr>
          </p:sp>
          <p:sp>
            <p:nvSpPr>
              <p:cNvPr name="Freeform 11" id="11"/>
              <p:cNvSpPr/>
              <p:nvPr/>
            </p:nvSpPr>
            <p:spPr>
              <a:xfrm flipH="false" flipV="false" rot="0">
                <a:off x="12700" y="217170"/>
                <a:ext cx="3896338" cy="4230320"/>
              </a:xfrm>
              <a:custGeom>
                <a:avLst/>
                <a:gdLst/>
                <a:ahLst/>
                <a:cxnLst/>
                <a:rect r="r" b="b" t="t" l="l"/>
                <a:pathLst>
                  <a:path h="4230320" w="3896338">
                    <a:moveTo>
                      <a:pt x="3896338" y="4230320"/>
                    </a:moveTo>
                    <a:lnTo>
                      <a:pt x="800100" y="4230320"/>
                    </a:lnTo>
                    <a:cubicBezTo>
                      <a:pt x="547370" y="4230320"/>
                      <a:pt x="270510" y="4216350"/>
                      <a:pt x="137160" y="4208730"/>
                    </a:cubicBezTo>
                    <a:lnTo>
                      <a:pt x="134620" y="4208730"/>
                    </a:lnTo>
                    <a:lnTo>
                      <a:pt x="21590" y="4090620"/>
                    </a:lnTo>
                    <a:lnTo>
                      <a:pt x="21590" y="4088080"/>
                    </a:lnTo>
                    <a:cubicBezTo>
                      <a:pt x="16510" y="3884880"/>
                      <a:pt x="7620" y="3491180"/>
                      <a:pt x="7620" y="3303220"/>
                    </a:cubicBezTo>
                    <a:cubicBezTo>
                      <a:pt x="7620" y="3187650"/>
                      <a:pt x="6350" y="3011120"/>
                      <a:pt x="5080" y="2652893"/>
                    </a:cubicBezTo>
                    <a:cubicBezTo>
                      <a:pt x="3810" y="1953662"/>
                      <a:pt x="2540" y="1162613"/>
                      <a:pt x="2540" y="755650"/>
                    </a:cubicBezTo>
                    <a:cubicBezTo>
                      <a:pt x="2540" y="351790"/>
                      <a:pt x="0" y="21590"/>
                      <a:pt x="0" y="17780"/>
                    </a:cubicBezTo>
                    <a:lnTo>
                      <a:pt x="0" y="11430"/>
                    </a:lnTo>
                    <a:lnTo>
                      <a:pt x="6350" y="11430"/>
                    </a:lnTo>
                    <a:cubicBezTo>
                      <a:pt x="12700" y="11430"/>
                      <a:pt x="604520" y="0"/>
                      <a:pt x="935990" y="12700"/>
                    </a:cubicBezTo>
                    <a:cubicBezTo>
                      <a:pt x="1121410" y="19050"/>
                      <a:pt x="2557758" y="16510"/>
                      <a:pt x="3042898" y="13970"/>
                    </a:cubicBezTo>
                    <a:cubicBezTo>
                      <a:pt x="3207998" y="12700"/>
                      <a:pt x="3342618" y="12700"/>
                      <a:pt x="3412468" y="12700"/>
                    </a:cubicBezTo>
                    <a:cubicBezTo>
                      <a:pt x="3566138" y="11430"/>
                      <a:pt x="3724888" y="21590"/>
                      <a:pt x="3882368" y="41910"/>
                    </a:cubicBezTo>
                    <a:lnTo>
                      <a:pt x="3887448" y="43180"/>
                    </a:lnTo>
                    <a:lnTo>
                      <a:pt x="3887448" y="48260"/>
                    </a:lnTo>
                    <a:cubicBezTo>
                      <a:pt x="3887448" y="50800"/>
                      <a:pt x="3896338" y="328930"/>
                      <a:pt x="3896338" y="699770"/>
                    </a:cubicBezTo>
                    <a:lnTo>
                      <a:pt x="3896338" y="4230320"/>
                    </a:lnTo>
                    <a:close/>
                    <a:moveTo>
                      <a:pt x="139700" y="4196030"/>
                    </a:moveTo>
                    <a:cubicBezTo>
                      <a:pt x="273050" y="4203650"/>
                      <a:pt x="548640" y="4217620"/>
                      <a:pt x="800100" y="4217620"/>
                    </a:cubicBezTo>
                    <a:lnTo>
                      <a:pt x="3883638" y="4217620"/>
                    </a:lnTo>
                    <a:lnTo>
                      <a:pt x="3883638" y="699770"/>
                    </a:lnTo>
                    <a:cubicBezTo>
                      <a:pt x="3883638" y="358140"/>
                      <a:pt x="3876018" y="93980"/>
                      <a:pt x="3874748" y="53340"/>
                    </a:cubicBezTo>
                    <a:cubicBezTo>
                      <a:pt x="3719808" y="33020"/>
                      <a:pt x="3563598" y="24130"/>
                      <a:pt x="3412468" y="25400"/>
                    </a:cubicBezTo>
                    <a:cubicBezTo>
                      <a:pt x="3342618" y="25400"/>
                      <a:pt x="3207998" y="27940"/>
                      <a:pt x="3042898" y="26670"/>
                    </a:cubicBezTo>
                    <a:cubicBezTo>
                      <a:pt x="2533628" y="22860"/>
                      <a:pt x="1304290" y="22860"/>
                      <a:pt x="935990" y="25400"/>
                    </a:cubicBezTo>
                    <a:cubicBezTo>
                      <a:pt x="622300" y="27940"/>
                      <a:pt x="77470" y="22860"/>
                      <a:pt x="12700" y="24130"/>
                    </a:cubicBezTo>
                    <a:cubicBezTo>
                      <a:pt x="12700" y="71120"/>
                      <a:pt x="15240" y="382270"/>
                      <a:pt x="15240" y="755650"/>
                    </a:cubicBezTo>
                    <a:cubicBezTo>
                      <a:pt x="15240" y="1162613"/>
                      <a:pt x="16510" y="1953662"/>
                      <a:pt x="17780" y="2652892"/>
                    </a:cubicBezTo>
                    <a:cubicBezTo>
                      <a:pt x="19050" y="3011120"/>
                      <a:pt x="20320" y="3187650"/>
                      <a:pt x="20320" y="3303220"/>
                    </a:cubicBezTo>
                    <a:cubicBezTo>
                      <a:pt x="20320" y="3489910"/>
                      <a:pt x="29210" y="3881070"/>
                      <a:pt x="34290" y="4085540"/>
                    </a:cubicBezTo>
                    <a:lnTo>
                      <a:pt x="139700" y="4196030"/>
                    </a:lnTo>
                    <a:close/>
                    <a:moveTo>
                      <a:pt x="139700" y="4196030"/>
                    </a:moveTo>
                    <a:lnTo>
                      <a:pt x="133350" y="4070300"/>
                    </a:lnTo>
                    <a:lnTo>
                      <a:pt x="34290" y="4084270"/>
                    </a:lnTo>
                    <a:lnTo>
                      <a:pt x="139700" y="4196030"/>
                    </a:lnTo>
                    <a:close/>
                  </a:path>
                </a:pathLst>
              </a:custGeom>
              <a:solidFill>
                <a:srgbClr val="000000"/>
              </a:solidFill>
            </p:spPr>
          </p:sp>
          <p:sp>
            <p:nvSpPr>
              <p:cNvPr name="Freeform 12" id="12"/>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3" id="13"/>
            <p:cNvSpPr txBox="true"/>
            <p:nvPr/>
          </p:nvSpPr>
          <p:spPr>
            <a:xfrm rot="0">
              <a:off x="560608" y="599075"/>
              <a:ext cx="1535681" cy="1440322"/>
            </a:xfrm>
            <a:prstGeom prst="rect">
              <a:avLst/>
            </a:prstGeom>
          </p:spPr>
          <p:txBody>
            <a:bodyPr anchor="t" rtlCol="false" tIns="0" lIns="0" bIns="0" rIns="0">
              <a:spAutoFit/>
            </a:bodyPr>
            <a:lstStyle/>
            <a:p>
              <a:pPr algn="ctr">
                <a:lnSpc>
                  <a:spcPts val="1722"/>
                </a:lnSpc>
              </a:pPr>
              <a:r>
                <a:rPr lang="en-US" sz="1315">
                  <a:solidFill>
                    <a:srgbClr val="000000"/>
                  </a:solidFill>
                  <a:latin typeface="DM Sans"/>
                </a:rPr>
                <a:t>Ricontrollare uniformità tra la versione desktop e quella mobile</a:t>
              </a:r>
            </a:p>
          </p:txBody>
        </p:sp>
      </p:grpSp>
      <p:grpSp>
        <p:nvGrpSpPr>
          <p:cNvPr name="Group 14" id="14"/>
          <p:cNvGrpSpPr/>
          <p:nvPr/>
        </p:nvGrpSpPr>
        <p:grpSpPr>
          <a:xfrm rot="592083">
            <a:off x="1793955" y="7536359"/>
            <a:ext cx="1794938" cy="1823869"/>
            <a:chOff x="0" y="0"/>
            <a:chExt cx="2393250" cy="2431826"/>
          </a:xfrm>
        </p:grpSpPr>
        <p:grpSp>
          <p:nvGrpSpPr>
            <p:cNvPr name="Group 15" id="15"/>
            <p:cNvGrpSpPr/>
            <p:nvPr/>
          </p:nvGrpSpPr>
          <p:grpSpPr>
            <a:xfrm rot="0">
              <a:off x="0" y="0"/>
              <a:ext cx="2393250" cy="2431826"/>
              <a:chOff x="0" y="0"/>
              <a:chExt cx="3532581" cy="3589520"/>
            </a:xfrm>
          </p:grpSpPr>
          <p:sp>
            <p:nvSpPr>
              <p:cNvPr name="Freeform 16" id="16"/>
              <p:cNvSpPr/>
              <p:nvPr/>
            </p:nvSpPr>
            <p:spPr>
              <a:xfrm flipH="false" flipV="false" rot="0">
                <a:off x="19050" y="223520"/>
                <a:ext cx="3494480" cy="3358380"/>
              </a:xfrm>
              <a:custGeom>
                <a:avLst/>
                <a:gdLst/>
                <a:ahLst/>
                <a:cxnLst/>
                <a:rect r="r" b="b" t="t" l="l"/>
                <a:pathLst>
                  <a:path h="3358380" w="3494480">
                    <a:moveTo>
                      <a:pt x="0" y="11430"/>
                    </a:moveTo>
                    <a:cubicBezTo>
                      <a:pt x="0" y="11430"/>
                      <a:pt x="2540" y="340360"/>
                      <a:pt x="2540" y="749300"/>
                    </a:cubicBezTo>
                    <a:cubicBezTo>
                      <a:pt x="2540" y="1325620"/>
                      <a:pt x="7620" y="2177280"/>
                      <a:pt x="7620" y="2437630"/>
                    </a:cubicBezTo>
                    <a:cubicBezTo>
                      <a:pt x="7620" y="2631940"/>
                      <a:pt x="16510" y="3030721"/>
                      <a:pt x="21590" y="3222490"/>
                    </a:cubicBezTo>
                    <a:lnTo>
                      <a:pt x="130810" y="3336790"/>
                    </a:lnTo>
                    <a:cubicBezTo>
                      <a:pt x="275590" y="3344410"/>
                      <a:pt x="543560" y="3358380"/>
                      <a:pt x="793750" y="3358380"/>
                    </a:cubicBezTo>
                    <a:lnTo>
                      <a:pt x="3494480" y="3358380"/>
                    </a:lnTo>
                    <a:lnTo>
                      <a:pt x="3494480" y="693420"/>
                    </a:lnTo>
                    <a:cubicBezTo>
                      <a:pt x="3494480" y="318770"/>
                      <a:pt x="3485591" y="41910"/>
                      <a:pt x="3485591" y="41910"/>
                    </a:cubicBezTo>
                    <a:cubicBezTo>
                      <a:pt x="3330651" y="21590"/>
                      <a:pt x="3174441" y="11430"/>
                      <a:pt x="3016961" y="12700"/>
                    </a:cubicBezTo>
                    <a:cubicBezTo>
                      <a:pt x="2743911" y="12700"/>
                      <a:pt x="1179830" y="21590"/>
                      <a:pt x="929640" y="12700"/>
                    </a:cubicBezTo>
                    <a:cubicBezTo>
                      <a:pt x="594360" y="0"/>
                      <a:pt x="0" y="11430"/>
                      <a:pt x="0" y="11430"/>
                    </a:cubicBezTo>
                    <a:close/>
                  </a:path>
                </a:pathLst>
              </a:custGeom>
              <a:solidFill>
                <a:srgbClr val="FFFFFF"/>
              </a:solidFill>
            </p:spPr>
          </p:sp>
          <p:sp>
            <p:nvSpPr>
              <p:cNvPr name="Freeform 17" id="17"/>
              <p:cNvSpPr/>
              <p:nvPr/>
            </p:nvSpPr>
            <p:spPr>
              <a:xfrm flipH="false" flipV="false" rot="0">
                <a:off x="12700" y="217170"/>
                <a:ext cx="3507180" cy="3371080"/>
              </a:xfrm>
              <a:custGeom>
                <a:avLst/>
                <a:gdLst/>
                <a:ahLst/>
                <a:cxnLst/>
                <a:rect r="r" b="b" t="t" l="l"/>
                <a:pathLst>
                  <a:path h="3371080" w="3507180">
                    <a:moveTo>
                      <a:pt x="3507180" y="3371080"/>
                    </a:moveTo>
                    <a:lnTo>
                      <a:pt x="800100" y="3371080"/>
                    </a:lnTo>
                    <a:cubicBezTo>
                      <a:pt x="547370" y="3371080"/>
                      <a:pt x="270510" y="3357110"/>
                      <a:pt x="137160" y="3349491"/>
                    </a:cubicBezTo>
                    <a:lnTo>
                      <a:pt x="134620" y="3349491"/>
                    </a:lnTo>
                    <a:lnTo>
                      <a:pt x="21590" y="3231380"/>
                    </a:lnTo>
                    <a:lnTo>
                      <a:pt x="21590" y="3228841"/>
                    </a:lnTo>
                    <a:cubicBezTo>
                      <a:pt x="16510" y="3025640"/>
                      <a:pt x="7620" y="2631940"/>
                      <a:pt x="7620" y="2443981"/>
                    </a:cubicBezTo>
                    <a:cubicBezTo>
                      <a:pt x="7620" y="2328410"/>
                      <a:pt x="6350" y="2151881"/>
                      <a:pt x="5080" y="1896248"/>
                    </a:cubicBezTo>
                    <a:cubicBezTo>
                      <a:pt x="3810" y="1495793"/>
                      <a:pt x="2540" y="1042753"/>
                      <a:pt x="2540" y="755650"/>
                    </a:cubicBezTo>
                    <a:cubicBezTo>
                      <a:pt x="2540" y="351790"/>
                      <a:pt x="0" y="21590"/>
                      <a:pt x="0" y="17780"/>
                    </a:cubicBezTo>
                    <a:lnTo>
                      <a:pt x="0" y="11430"/>
                    </a:lnTo>
                    <a:lnTo>
                      <a:pt x="6350" y="11430"/>
                    </a:lnTo>
                    <a:cubicBezTo>
                      <a:pt x="12700" y="11430"/>
                      <a:pt x="604520" y="0"/>
                      <a:pt x="935990" y="12700"/>
                    </a:cubicBezTo>
                    <a:cubicBezTo>
                      <a:pt x="1121410" y="19050"/>
                      <a:pt x="2168601" y="16510"/>
                      <a:pt x="2653741" y="13970"/>
                    </a:cubicBezTo>
                    <a:cubicBezTo>
                      <a:pt x="2818841" y="12700"/>
                      <a:pt x="2953461" y="12700"/>
                      <a:pt x="3023311" y="12700"/>
                    </a:cubicBezTo>
                    <a:cubicBezTo>
                      <a:pt x="3176980" y="11430"/>
                      <a:pt x="3335730" y="21590"/>
                      <a:pt x="3493210" y="41910"/>
                    </a:cubicBezTo>
                    <a:lnTo>
                      <a:pt x="3498291" y="43180"/>
                    </a:lnTo>
                    <a:lnTo>
                      <a:pt x="3498291" y="48260"/>
                    </a:lnTo>
                    <a:cubicBezTo>
                      <a:pt x="3498291" y="50800"/>
                      <a:pt x="3507180" y="328930"/>
                      <a:pt x="3507180" y="699770"/>
                    </a:cubicBezTo>
                    <a:lnTo>
                      <a:pt x="3507180" y="3371080"/>
                    </a:lnTo>
                    <a:close/>
                    <a:moveTo>
                      <a:pt x="139700" y="3336791"/>
                    </a:moveTo>
                    <a:cubicBezTo>
                      <a:pt x="273050" y="3344411"/>
                      <a:pt x="548640" y="3358380"/>
                      <a:pt x="800100" y="3358380"/>
                    </a:cubicBezTo>
                    <a:lnTo>
                      <a:pt x="3494480" y="3358380"/>
                    </a:lnTo>
                    <a:lnTo>
                      <a:pt x="3494480" y="699770"/>
                    </a:lnTo>
                    <a:cubicBezTo>
                      <a:pt x="3494480" y="358140"/>
                      <a:pt x="3486860" y="93980"/>
                      <a:pt x="3485591" y="53340"/>
                    </a:cubicBezTo>
                    <a:cubicBezTo>
                      <a:pt x="3330651" y="33020"/>
                      <a:pt x="3174441" y="24130"/>
                      <a:pt x="3023311" y="25400"/>
                    </a:cubicBezTo>
                    <a:cubicBezTo>
                      <a:pt x="2953461" y="25400"/>
                      <a:pt x="2818841" y="27940"/>
                      <a:pt x="2653741" y="26670"/>
                    </a:cubicBezTo>
                    <a:cubicBezTo>
                      <a:pt x="2144471" y="22860"/>
                      <a:pt x="1304290" y="22860"/>
                      <a:pt x="935990" y="25400"/>
                    </a:cubicBezTo>
                    <a:cubicBezTo>
                      <a:pt x="622300" y="27940"/>
                      <a:pt x="77470" y="22860"/>
                      <a:pt x="12700" y="24130"/>
                    </a:cubicBezTo>
                    <a:cubicBezTo>
                      <a:pt x="12700" y="71120"/>
                      <a:pt x="15240" y="382270"/>
                      <a:pt x="15240" y="755650"/>
                    </a:cubicBezTo>
                    <a:cubicBezTo>
                      <a:pt x="15240" y="1042753"/>
                      <a:pt x="16510" y="1495793"/>
                      <a:pt x="17780" y="1896248"/>
                    </a:cubicBezTo>
                    <a:cubicBezTo>
                      <a:pt x="19050" y="2151880"/>
                      <a:pt x="20320" y="2328410"/>
                      <a:pt x="20320" y="2443980"/>
                    </a:cubicBezTo>
                    <a:cubicBezTo>
                      <a:pt x="20320" y="2630670"/>
                      <a:pt x="29210" y="3021830"/>
                      <a:pt x="34290" y="3226300"/>
                    </a:cubicBezTo>
                    <a:lnTo>
                      <a:pt x="139700" y="3336791"/>
                    </a:lnTo>
                    <a:close/>
                    <a:moveTo>
                      <a:pt x="139700" y="3336791"/>
                    </a:moveTo>
                    <a:lnTo>
                      <a:pt x="133350" y="3211061"/>
                    </a:lnTo>
                    <a:lnTo>
                      <a:pt x="34290" y="3225030"/>
                    </a:lnTo>
                    <a:lnTo>
                      <a:pt x="139700" y="3336791"/>
                    </a:lnTo>
                    <a:close/>
                  </a:path>
                </a:pathLst>
              </a:custGeom>
              <a:solidFill>
                <a:srgbClr val="000000"/>
              </a:solidFill>
            </p:spPr>
          </p:sp>
          <p:sp>
            <p:nvSpPr>
              <p:cNvPr name="Freeform 18" id="18"/>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9" id="19"/>
            <p:cNvSpPr txBox="true"/>
            <p:nvPr/>
          </p:nvSpPr>
          <p:spPr>
            <a:xfrm rot="0">
              <a:off x="504978" y="599075"/>
              <a:ext cx="1383294" cy="858205"/>
            </a:xfrm>
            <a:prstGeom prst="rect">
              <a:avLst/>
            </a:prstGeom>
          </p:spPr>
          <p:txBody>
            <a:bodyPr anchor="t" rtlCol="false" tIns="0" lIns="0" bIns="0" rIns="0">
              <a:spAutoFit/>
            </a:bodyPr>
            <a:lstStyle/>
            <a:p>
              <a:pPr algn="ctr">
                <a:lnSpc>
                  <a:spcPts val="1722"/>
                </a:lnSpc>
              </a:pPr>
              <a:r>
                <a:rPr lang="en-US" sz="1315">
                  <a:solidFill>
                    <a:srgbClr val="000000"/>
                  </a:solidFill>
                  <a:latin typeface="DM Sans"/>
                </a:rPr>
                <a:t>Aumento dei feedback immediati</a:t>
              </a:r>
            </a:p>
          </p:txBody>
        </p:sp>
      </p:grpSp>
      <p:grpSp>
        <p:nvGrpSpPr>
          <p:cNvPr name="Group 20" id="20"/>
          <p:cNvGrpSpPr/>
          <p:nvPr/>
        </p:nvGrpSpPr>
        <p:grpSpPr>
          <a:xfrm rot="-782125">
            <a:off x="14735381" y="1282118"/>
            <a:ext cx="2348488" cy="1823869"/>
            <a:chOff x="0" y="0"/>
            <a:chExt cx="3131318" cy="2431826"/>
          </a:xfrm>
        </p:grpSpPr>
        <p:grpSp>
          <p:nvGrpSpPr>
            <p:cNvPr name="Group 21" id="21"/>
            <p:cNvGrpSpPr/>
            <p:nvPr/>
          </p:nvGrpSpPr>
          <p:grpSpPr>
            <a:xfrm rot="0">
              <a:off x="0" y="0"/>
              <a:ext cx="3131318" cy="2431826"/>
              <a:chOff x="0" y="0"/>
              <a:chExt cx="4622013" cy="3589520"/>
            </a:xfrm>
          </p:grpSpPr>
          <p:sp>
            <p:nvSpPr>
              <p:cNvPr name="Freeform 22" id="22"/>
              <p:cNvSpPr/>
              <p:nvPr/>
            </p:nvSpPr>
            <p:spPr>
              <a:xfrm flipH="false" flipV="false" rot="0">
                <a:off x="19050" y="223520"/>
                <a:ext cx="4583912" cy="3358380"/>
              </a:xfrm>
              <a:custGeom>
                <a:avLst/>
                <a:gdLst/>
                <a:ahLst/>
                <a:cxnLst/>
                <a:rect r="r" b="b" t="t" l="l"/>
                <a:pathLst>
                  <a:path h="3358380" w="4583912">
                    <a:moveTo>
                      <a:pt x="0" y="11430"/>
                    </a:moveTo>
                    <a:cubicBezTo>
                      <a:pt x="0" y="11430"/>
                      <a:pt x="2540" y="340360"/>
                      <a:pt x="2540" y="749300"/>
                    </a:cubicBezTo>
                    <a:cubicBezTo>
                      <a:pt x="2540" y="1325620"/>
                      <a:pt x="7620" y="2177280"/>
                      <a:pt x="7620" y="2437630"/>
                    </a:cubicBezTo>
                    <a:cubicBezTo>
                      <a:pt x="7620" y="2631940"/>
                      <a:pt x="16510" y="3030721"/>
                      <a:pt x="21590" y="3222490"/>
                    </a:cubicBezTo>
                    <a:lnTo>
                      <a:pt x="130810" y="3336790"/>
                    </a:lnTo>
                    <a:cubicBezTo>
                      <a:pt x="275590" y="3344410"/>
                      <a:pt x="543560" y="3358380"/>
                      <a:pt x="793750" y="3358380"/>
                    </a:cubicBezTo>
                    <a:lnTo>
                      <a:pt x="4583912" y="3358380"/>
                    </a:lnTo>
                    <a:lnTo>
                      <a:pt x="4583912" y="693420"/>
                    </a:lnTo>
                    <a:cubicBezTo>
                      <a:pt x="4583912" y="318770"/>
                      <a:pt x="4575023" y="41910"/>
                      <a:pt x="4575023" y="41910"/>
                    </a:cubicBezTo>
                    <a:cubicBezTo>
                      <a:pt x="4420083" y="21590"/>
                      <a:pt x="4263873" y="11430"/>
                      <a:pt x="4106393" y="12700"/>
                    </a:cubicBezTo>
                    <a:cubicBezTo>
                      <a:pt x="3833343" y="12700"/>
                      <a:pt x="1179830" y="21590"/>
                      <a:pt x="929640" y="12700"/>
                    </a:cubicBezTo>
                    <a:cubicBezTo>
                      <a:pt x="594360" y="0"/>
                      <a:pt x="0" y="11430"/>
                      <a:pt x="0" y="11430"/>
                    </a:cubicBezTo>
                    <a:close/>
                  </a:path>
                </a:pathLst>
              </a:custGeom>
              <a:solidFill>
                <a:srgbClr val="FFFFFF"/>
              </a:solidFill>
            </p:spPr>
          </p:sp>
          <p:sp>
            <p:nvSpPr>
              <p:cNvPr name="Freeform 23" id="23"/>
              <p:cNvSpPr/>
              <p:nvPr/>
            </p:nvSpPr>
            <p:spPr>
              <a:xfrm flipH="false" flipV="false" rot="0">
                <a:off x="12700" y="217170"/>
                <a:ext cx="4596612" cy="3371080"/>
              </a:xfrm>
              <a:custGeom>
                <a:avLst/>
                <a:gdLst/>
                <a:ahLst/>
                <a:cxnLst/>
                <a:rect r="r" b="b" t="t" l="l"/>
                <a:pathLst>
                  <a:path h="3371080" w="4596612">
                    <a:moveTo>
                      <a:pt x="4596612" y="3371080"/>
                    </a:moveTo>
                    <a:lnTo>
                      <a:pt x="800100" y="3371080"/>
                    </a:lnTo>
                    <a:cubicBezTo>
                      <a:pt x="547370" y="3371080"/>
                      <a:pt x="270510" y="3357110"/>
                      <a:pt x="137160" y="3349491"/>
                    </a:cubicBezTo>
                    <a:lnTo>
                      <a:pt x="134620" y="3349491"/>
                    </a:lnTo>
                    <a:lnTo>
                      <a:pt x="21590" y="3231380"/>
                    </a:lnTo>
                    <a:lnTo>
                      <a:pt x="21590" y="3228841"/>
                    </a:lnTo>
                    <a:cubicBezTo>
                      <a:pt x="16510" y="3025640"/>
                      <a:pt x="7620" y="2631940"/>
                      <a:pt x="7620" y="2443981"/>
                    </a:cubicBezTo>
                    <a:cubicBezTo>
                      <a:pt x="7620" y="2328410"/>
                      <a:pt x="6350" y="2151881"/>
                      <a:pt x="5080" y="1896248"/>
                    </a:cubicBezTo>
                    <a:cubicBezTo>
                      <a:pt x="3810" y="1495793"/>
                      <a:pt x="2540" y="1042753"/>
                      <a:pt x="2540" y="755650"/>
                    </a:cubicBezTo>
                    <a:cubicBezTo>
                      <a:pt x="2540" y="351790"/>
                      <a:pt x="0" y="21590"/>
                      <a:pt x="0" y="17780"/>
                    </a:cubicBezTo>
                    <a:lnTo>
                      <a:pt x="0" y="11430"/>
                    </a:lnTo>
                    <a:lnTo>
                      <a:pt x="6350" y="11430"/>
                    </a:lnTo>
                    <a:cubicBezTo>
                      <a:pt x="12700" y="11430"/>
                      <a:pt x="604520" y="0"/>
                      <a:pt x="935990" y="12700"/>
                    </a:cubicBezTo>
                    <a:cubicBezTo>
                      <a:pt x="1121410" y="19050"/>
                      <a:pt x="3258033" y="16510"/>
                      <a:pt x="3743173" y="13970"/>
                    </a:cubicBezTo>
                    <a:cubicBezTo>
                      <a:pt x="3908273" y="12700"/>
                      <a:pt x="4042892" y="12700"/>
                      <a:pt x="4112742" y="12700"/>
                    </a:cubicBezTo>
                    <a:cubicBezTo>
                      <a:pt x="4266412" y="11430"/>
                      <a:pt x="4425162" y="21590"/>
                      <a:pt x="4582642" y="41910"/>
                    </a:cubicBezTo>
                    <a:lnTo>
                      <a:pt x="4587723" y="43180"/>
                    </a:lnTo>
                    <a:lnTo>
                      <a:pt x="4587723" y="48260"/>
                    </a:lnTo>
                    <a:cubicBezTo>
                      <a:pt x="4587723" y="50800"/>
                      <a:pt x="4596612" y="328930"/>
                      <a:pt x="4596612" y="699770"/>
                    </a:cubicBezTo>
                    <a:lnTo>
                      <a:pt x="4596612" y="3371080"/>
                    </a:lnTo>
                    <a:close/>
                    <a:moveTo>
                      <a:pt x="139700" y="3336791"/>
                    </a:moveTo>
                    <a:cubicBezTo>
                      <a:pt x="273050" y="3344411"/>
                      <a:pt x="548640" y="3358380"/>
                      <a:pt x="800100" y="3358380"/>
                    </a:cubicBezTo>
                    <a:lnTo>
                      <a:pt x="4583912" y="3358380"/>
                    </a:lnTo>
                    <a:lnTo>
                      <a:pt x="4583912" y="699770"/>
                    </a:lnTo>
                    <a:cubicBezTo>
                      <a:pt x="4583912" y="358140"/>
                      <a:pt x="4576293" y="93980"/>
                      <a:pt x="4575023" y="53340"/>
                    </a:cubicBezTo>
                    <a:cubicBezTo>
                      <a:pt x="4420083" y="33020"/>
                      <a:pt x="4263873" y="24130"/>
                      <a:pt x="4112742" y="25400"/>
                    </a:cubicBezTo>
                    <a:cubicBezTo>
                      <a:pt x="4042892" y="25400"/>
                      <a:pt x="3908273" y="27940"/>
                      <a:pt x="3743173" y="26670"/>
                    </a:cubicBezTo>
                    <a:cubicBezTo>
                      <a:pt x="3233903" y="22860"/>
                      <a:pt x="1304290" y="22860"/>
                      <a:pt x="935990" y="25400"/>
                    </a:cubicBezTo>
                    <a:cubicBezTo>
                      <a:pt x="622300" y="27940"/>
                      <a:pt x="77470" y="22860"/>
                      <a:pt x="12700" y="24130"/>
                    </a:cubicBezTo>
                    <a:cubicBezTo>
                      <a:pt x="12700" y="71120"/>
                      <a:pt x="15240" y="382270"/>
                      <a:pt x="15240" y="755650"/>
                    </a:cubicBezTo>
                    <a:cubicBezTo>
                      <a:pt x="15240" y="1042753"/>
                      <a:pt x="16510" y="1495793"/>
                      <a:pt x="17780" y="1896248"/>
                    </a:cubicBezTo>
                    <a:cubicBezTo>
                      <a:pt x="19050" y="2151880"/>
                      <a:pt x="20320" y="2328410"/>
                      <a:pt x="20320" y="2443980"/>
                    </a:cubicBezTo>
                    <a:cubicBezTo>
                      <a:pt x="20320" y="2630670"/>
                      <a:pt x="29210" y="3021830"/>
                      <a:pt x="34290" y="3226300"/>
                    </a:cubicBezTo>
                    <a:lnTo>
                      <a:pt x="139700" y="3336791"/>
                    </a:lnTo>
                    <a:close/>
                    <a:moveTo>
                      <a:pt x="139700" y="3336791"/>
                    </a:moveTo>
                    <a:lnTo>
                      <a:pt x="133350" y="3211061"/>
                    </a:lnTo>
                    <a:lnTo>
                      <a:pt x="34290" y="3225030"/>
                    </a:lnTo>
                    <a:lnTo>
                      <a:pt x="139700" y="3336791"/>
                    </a:lnTo>
                    <a:close/>
                  </a:path>
                </a:pathLst>
              </a:custGeom>
              <a:solidFill>
                <a:srgbClr val="000000"/>
              </a:solidFill>
            </p:spPr>
          </p:sp>
          <p:sp>
            <p:nvSpPr>
              <p:cNvPr name="Freeform 24" id="24"/>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5" id="25"/>
            <p:cNvSpPr txBox="true"/>
            <p:nvPr/>
          </p:nvSpPr>
          <p:spPr>
            <a:xfrm rot="0">
              <a:off x="660711" y="599075"/>
              <a:ext cx="1809896" cy="858205"/>
            </a:xfrm>
            <a:prstGeom prst="rect">
              <a:avLst/>
            </a:prstGeom>
          </p:spPr>
          <p:txBody>
            <a:bodyPr anchor="t" rtlCol="false" tIns="0" lIns="0" bIns="0" rIns="0">
              <a:spAutoFit/>
            </a:bodyPr>
            <a:lstStyle/>
            <a:p>
              <a:pPr algn="ctr">
                <a:lnSpc>
                  <a:spcPts val="1722"/>
                </a:lnSpc>
              </a:pPr>
              <a:r>
                <a:rPr lang="en-US" sz="1315">
                  <a:solidFill>
                    <a:srgbClr val="000000"/>
                  </a:solidFill>
                  <a:latin typeface="DM Sans"/>
                </a:rPr>
                <a:t>Revisione della personalizzazione de colori</a:t>
              </a:r>
            </a:p>
          </p:txBody>
        </p:sp>
      </p:grpSp>
      <p:grpSp>
        <p:nvGrpSpPr>
          <p:cNvPr name="Group 26" id="26"/>
          <p:cNvGrpSpPr/>
          <p:nvPr/>
        </p:nvGrpSpPr>
        <p:grpSpPr>
          <a:xfrm rot="-782125">
            <a:off x="14788470" y="7433532"/>
            <a:ext cx="2049511" cy="2260457"/>
            <a:chOff x="0" y="0"/>
            <a:chExt cx="2732681" cy="3013943"/>
          </a:xfrm>
        </p:grpSpPr>
        <p:grpSp>
          <p:nvGrpSpPr>
            <p:cNvPr name="Group 27" id="27"/>
            <p:cNvGrpSpPr/>
            <p:nvPr/>
          </p:nvGrpSpPr>
          <p:grpSpPr>
            <a:xfrm rot="0">
              <a:off x="0" y="0"/>
              <a:ext cx="2732681" cy="3013943"/>
              <a:chOff x="0" y="0"/>
              <a:chExt cx="4033601" cy="4448760"/>
            </a:xfrm>
          </p:grpSpPr>
          <p:sp>
            <p:nvSpPr>
              <p:cNvPr name="Freeform 28" id="28"/>
              <p:cNvSpPr/>
              <p:nvPr/>
            </p:nvSpPr>
            <p:spPr>
              <a:xfrm flipH="false" flipV="false" rot="0">
                <a:off x="19050" y="223520"/>
                <a:ext cx="3995501" cy="4217620"/>
              </a:xfrm>
              <a:custGeom>
                <a:avLst/>
                <a:gdLst/>
                <a:ahLst/>
                <a:cxnLst/>
                <a:rect r="r" b="b" t="t" l="l"/>
                <a:pathLst>
                  <a:path h="4217620" w="3995501">
                    <a:moveTo>
                      <a:pt x="0" y="11430"/>
                    </a:moveTo>
                    <a:cubicBezTo>
                      <a:pt x="0" y="11430"/>
                      <a:pt x="2540" y="340360"/>
                      <a:pt x="2540" y="749300"/>
                    </a:cubicBezTo>
                    <a:cubicBezTo>
                      <a:pt x="2540" y="1661263"/>
                      <a:pt x="7620" y="3036520"/>
                      <a:pt x="7620" y="3296870"/>
                    </a:cubicBezTo>
                    <a:cubicBezTo>
                      <a:pt x="7620" y="3491180"/>
                      <a:pt x="16510" y="3889960"/>
                      <a:pt x="21590" y="4081730"/>
                    </a:cubicBezTo>
                    <a:lnTo>
                      <a:pt x="130810" y="4196030"/>
                    </a:lnTo>
                    <a:cubicBezTo>
                      <a:pt x="275590" y="4203650"/>
                      <a:pt x="543560" y="4217620"/>
                      <a:pt x="793750" y="4217620"/>
                    </a:cubicBezTo>
                    <a:lnTo>
                      <a:pt x="3995501" y="4217620"/>
                    </a:lnTo>
                    <a:lnTo>
                      <a:pt x="3995501" y="693420"/>
                    </a:lnTo>
                    <a:cubicBezTo>
                      <a:pt x="3995501" y="318770"/>
                      <a:pt x="3986611" y="41910"/>
                      <a:pt x="3986611" y="41910"/>
                    </a:cubicBezTo>
                    <a:cubicBezTo>
                      <a:pt x="3831671" y="21590"/>
                      <a:pt x="3675461" y="11430"/>
                      <a:pt x="3517981" y="12700"/>
                    </a:cubicBezTo>
                    <a:cubicBezTo>
                      <a:pt x="3244931" y="12700"/>
                      <a:pt x="1179830" y="21590"/>
                      <a:pt x="929640" y="12700"/>
                    </a:cubicBezTo>
                    <a:cubicBezTo>
                      <a:pt x="594360" y="0"/>
                      <a:pt x="0" y="11430"/>
                      <a:pt x="0" y="11430"/>
                    </a:cubicBezTo>
                    <a:close/>
                  </a:path>
                </a:pathLst>
              </a:custGeom>
              <a:solidFill>
                <a:srgbClr val="FFFFFF"/>
              </a:solidFill>
            </p:spPr>
          </p:sp>
          <p:sp>
            <p:nvSpPr>
              <p:cNvPr name="Freeform 29" id="29"/>
              <p:cNvSpPr/>
              <p:nvPr/>
            </p:nvSpPr>
            <p:spPr>
              <a:xfrm flipH="false" flipV="false" rot="0">
                <a:off x="12700" y="217170"/>
                <a:ext cx="4008201" cy="4230320"/>
              </a:xfrm>
              <a:custGeom>
                <a:avLst/>
                <a:gdLst/>
                <a:ahLst/>
                <a:cxnLst/>
                <a:rect r="r" b="b" t="t" l="l"/>
                <a:pathLst>
                  <a:path h="4230320" w="4008201">
                    <a:moveTo>
                      <a:pt x="4008201" y="4230320"/>
                    </a:moveTo>
                    <a:lnTo>
                      <a:pt x="800100" y="4230320"/>
                    </a:lnTo>
                    <a:cubicBezTo>
                      <a:pt x="547370" y="4230320"/>
                      <a:pt x="270510" y="4216350"/>
                      <a:pt x="137160" y="4208730"/>
                    </a:cubicBezTo>
                    <a:lnTo>
                      <a:pt x="134620" y="4208730"/>
                    </a:lnTo>
                    <a:lnTo>
                      <a:pt x="21590" y="4090620"/>
                    </a:lnTo>
                    <a:lnTo>
                      <a:pt x="21590" y="4088080"/>
                    </a:lnTo>
                    <a:cubicBezTo>
                      <a:pt x="16510" y="3884880"/>
                      <a:pt x="7620" y="3491180"/>
                      <a:pt x="7620" y="3303220"/>
                    </a:cubicBezTo>
                    <a:cubicBezTo>
                      <a:pt x="7620" y="3187650"/>
                      <a:pt x="6350" y="3011120"/>
                      <a:pt x="5080" y="2652893"/>
                    </a:cubicBezTo>
                    <a:cubicBezTo>
                      <a:pt x="3810" y="1953662"/>
                      <a:pt x="2540" y="1162613"/>
                      <a:pt x="2540" y="755650"/>
                    </a:cubicBezTo>
                    <a:cubicBezTo>
                      <a:pt x="2540" y="351790"/>
                      <a:pt x="0" y="21590"/>
                      <a:pt x="0" y="17780"/>
                    </a:cubicBezTo>
                    <a:lnTo>
                      <a:pt x="0" y="11430"/>
                    </a:lnTo>
                    <a:lnTo>
                      <a:pt x="6350" y="11430"/>
                    </a:lnTo>
                    <a:cubicBezTo>
                      <a:pt x="12700" y="11430"/>
                      <a:pt x="604520" y="0"/>
                      <a:pt x="935990" y="12700"/>
                    </a:cubicBezTo>
                    <a:cubicBezTo>
                      <a:pt x="1121410" y="19050"/>
                      <a:pt x="2669621" y="16510"/>
                      <a:pt x="3154761" y="13970"/>
                    </a:cubicBezTo>
                    <a:cubicBezTo>
                      <a:pt x="3319861" y="12700"/>
                      <a:pt x="3454481" y="12700"/>
                      <a:pt x="3524331" y="12700"/>
                    </a:cubicBezTo>
                    <a:cubicBezTo>
                      <a:pt x="3678001" y="11430"/>
                      <a:pt x="3836751" y="21590"/>
                      <a:pt x="3994231" y="41910"/>
                    </a:cubicBezTo>
                    <a:lnTo>
                      <a:pt x="3999311" y="43180"/>
                    </a:lnTo>
                    <a:lnTo>
                      <a:pt x="3999311" y="48260"/>
                    </a:lnTo>
                    <a:cubicBezTo>
                      <a:pt x="3999311" y="50800"/>
                      <a:pt x="4008201" y="328930"/>
                      <a:pt x="4008201" y="699770"/>
                    </a:cubicBezTo>
                    <a:lnTo>
                      <a:pt x="4008201" y="4230320"/>
                    </a:lnTo>
                    <a:close/>
                    <a:moveTo>
                      <a:pt x="139700" y="4196030"/>
                    </a:moveTo>
                    <a:cubicBezTo>
                      <a:pt x="273050" y="4203650"/>
                      <a:pt x="548640" y="4217620"/>
                      <a:pt x="800100" y="4217620"/>
                    </a:cubicBezTo>
                    <a:lnTo>
                      <a:pt x="3995501" y="4217620"/>
                    </a:lnTo>
                    <a:lnTo>
                      <a:pt x="3995501" y="699770"/>
                    </a:lnTo>
                    <a:cubicBezTo>
                      <a:pt x="3995501" y="358140"/>
                      <a:pt x="3987881" y="93980"/>
                      <a:pt x="3986611" y="53340"/>
                    </a:cubicBezTo>
                    <a:cubicBezTo>
                      <a:pt x="3831671" y="33020"/>
                      <a:pt x="3675461" y="24130"/>
                      <a:pt x="3524331" y="25400"/>
                    </a:cubicBezTo>
                    <a:cubicBezTo>
                      <a:pt x="3454481" y="25400"/>
                      <a:pt x="3319861" y="27940"/>
                      <a:pt x="3154761" y="26670"/>
                    </a:cubicBezTo>
                    <a:cubicBezTo>
                      <a:pt x="2645491" y="22860"/>
                      <a:pt x="1304290" y="22860"/>
                      <a:pt x="935990" y="25400"/>
                    </a:cubicBezTo>
                    <a:cubicBezTo>
                      <a:pt x="622300" y="27940"/>
                      <a:pt x="77470" y="22860"/>
                      <a:pt x="12700" y="24130"/>
                    </a:cubicBezTo>
                    <a:cubicBezTo>
                      <a:pt x="12700" y="71120"/>
                      <a:pt x="15240" y="382270"/>
                      <a:pt x="15240" y="755650"/>
                    </a:cubicBezTo>
                    <a:cubicBezTo>
                      <a:pt x="15240" y="1162613"/>
                      <a:pt x="16510" y="1953662"/>
                      <a:pt x="17780" y="2652892"/>
                    </a:cubicBezTo>
                    <a:cubicBezTo>
                      <a:pt x="19050" y="3011120"/>
                      <a:pt x="20320" y="3187650"/>
                      <a:pt x="20320" y="3303220"/>
                    </a:cubicBezTo>
                    <a:cubicBezTo>
                      <a:pt x="20320" y="3489910"/>
                      <a:pt x="29210" y="3881070"/>
                      <a:pt x="34290" y="4085540"/>
                    </a:cubicBezTo>
                    <a:lnTo>
                      <a:pt x="139700" y="4196030"/>
                    </a:lnTo>
                    <a:close/>
                    <a:moveTo>
                      <a:pt x="139700" y="4196030"/>
                    </a:moveTo>
                    <a:lnTo>
                      <a:pt x="133350" y="4070300"/>
                    </a:lnTo>
                    <a:lnTo>
                      <a:pt x="34290" y="4084270"/>
                    </a:lnTo>
                    <a:lnTo>
                      <a:pt x="139700" y="4196030"/>
                    </a:lnTo>
                    <a:close/>
                  </a:path>
                </a:pathLst>
              </a:custGeom>
              <a:solidFill>
                <a:srgbClr val="000000"/>
              </a:solidFill>
            </p:spPr>
          </p:sp>
          <p:sp>
            <p:nvSpPr>
              <p:cNvPr name="Freeform 30" id="30"/>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31" id="31"/>
            <p:cNvSpPr txBox="true"/>
            <p:nvPr/>
          </p:nvSpPr>
          <p:spPr>
            <a:xfrm rot="0">
              <a:off x="576598" y="599075"/>
              <a:ext cx="1579484" cy="1440322"/>
            </a:xfrm>
            <a:prstGeom prst="rect">
              <a:avLst/>
            </a:prstGeom>
          </p:spPr>
          <p:txBody>
            <a:bodyPr anchor="t" rtlCol="false" tIns="0" lIns="0" bIns="0" rIns="0">
              <a:spAutoFit/>
            </a:bodyPr>
            <a:lstStyle/>
            <a:p>
              <a:pPr algn="ctr">
                <a:lnSpc>
                  <a:spcPts val="1722"/>
                </a:lnSpc>
              </a:pPr>
              <a:r>
                <a:rPr lang="en-US" sz="1315">
                  <a:solidFill>
                    <a:srgbClr val="000000"/>
                  </a:solidFill>
                  <a:latin typeface="DM Sans"/>
                </a:rPr>
                <a:t>Revisione del design delle card per il pulsante di moderazione</a:t>
              </a:r>
            </a:p>
          </p:txBody>
        </p:sp>
      </p:grpSp>
      <p:grpSp>
        <p:nvGrpSpPr>
          <p:cNvPr name="Group 32" id="32"/>
          <p:cNvGrpSpPr/>
          <p:nvPr/>
        </p:nvGrpSpPr>
        <p:grpSpPr>
          <a:xfrm rot="8926276">
            <a:off x="4197372" y="6838503"/>
            <a:ext cx="938963" cy="198686"/>
            <a:chOff x="0" y="0"/>
            <a:chExt cx="2028619" cy="429260"/>
          </a:xfrm>
        </p:grpSpPr>
        <p:sp>
          <p:nvSpPr>
            <p:cNvPr name="Freeform 33" id="33"/>
            <p:cNvSpPr/>
            <p:nvPr/>
          </p:nvSpPr>
          <p:spPr>
            <a:xfrm flipH="false" flipV="false" rot="0">
              <a:off x="0" y="-5080"/>
              <a:ext cx="2028619" cy="434340"/>
            </a:xfrm>
            <a:custGeom>
              <a:avLst/>
              <a:gdLst/>
              <a:ahLst/>
              <a:cxnLst/>
              <a:rect r="r" b="b" t="t" l="l"/>
              <a:pathLst>
                <a:path h="434340" w="2028619">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name="Group 34" id="34"/>
          <p:cNvGrpSpPr/>
          <p:nvPr/>
        </p:nvGrpSpPr>
        <p:grpSpPr>
          <a:xfrm rot="1910472">
            <a:off x="13155705" y="6834781"/>
            <a:ext cx="938963" cy="198686"/>
            <a:chOff x="0" y="0"/>
            <a:chExt cx="2028619" cy="429260"/>
          </a:xfrm>
        </p:grpSpPr>
        <p:sp>
          <p:nvSpPr>
            <p:cNvPr name="Freeform 35" id="35"/>
            <p:cNvSpPr/>
            <p:nvPr/>
          </p:nvSpPr>
          <p:spPr>
            <a:xfrm flipH="false" flipV="false" rot="0">
              <a:off x="0" y="-5080"/>
              <a:ext cx="2028619" cy="434340"/>
            </a:xfrm>
            <a:custGeom>
              <a:avLst/>
              <a:gdLst/>
              <a:ahLst/>
              <a:cxnLst/>
              <a:rect r="r" b="b" t="t" l="l"/>
              <a:pathLst>
                <a:path h="434340" w="2028619">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name="Group 36" id="36"/>
          <p:cNvGrpSpPr/>
          <p:nvPr/>
        </p:nvGrpSpPr>
        <p:grpSpPr>
          <a:xfrm rot="-1716341">
            <a:off x="13155705" y="2958556"/>
            <a:ext cx="938963" cy="198686"/>
            <a:chOff x="0" y="0"/>
            <a:chExt cx="2028619" cy="429260"/>
          </a:xfrm>
        </p:grpSpPr>
        <p:sp>
          <p:nvSpPr>
            <p:cNvPr name="Freeform 37" id="37"/>
            <p:cNvSpPr/>
            <p:nvPr/>
          </p:nvSpPr>
          <p:spPr>
            <a:xfrm flipH="false" flipV="false" rot="0">
              <a:off x="0" y="-5080"/>
              <a:ext cx="2028619" cy="434340"/>
            </a:xfrm>
            <a:custGeom>
              <a:avLst/>
              <a:gdLst/>
              <a:ahLst/>
              <a:cxnLst/>
              <a:rect r="r" b="b" t="t" l="l"/>
              <a:pathLst>
                <a:path h="434340" w="2028619">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name="Group 38" id="38"/>
          <p:cNvGrpSpPr/>
          <p:nvPr/>
        </p:nvGrpSpPr>
        <p:grpSpPr>
          <a:xfrm rot="-8972392">
            <a:off x="4198025" y="2976345"/>
            <a:ext cx="938963" cy="198686"/>
            <a:chOff x="0" y="0"/>
            <a:chExt cx="2028619" cy="429260"/>
          </a:xfrm>
        </p:grpSpPr>
        <p:sp>
          <p:nvSpPr>
            <p:cNvPr name="Freeform 39" id="39"/>
            <p:cNvSpPr/>
            <p:nvPr/>
          </p:nvSpPr>
          <p:spPr>
            <a:xfrm flipH="false" flipV="false" rot="0">
              <a:off x="0" y="-5080"/>
              <a:ext cx="2028619" cy="434340"/>
            </a:xfrm>
            <a:custGeom>
              <a:avLst/>
              <a:gdLst/>
              <a:ahLst/>
              <a:cxnLst/>
              <a:rect r="r" b="b" t="t" l="l"/>
              <a:pathLst>
                <a:path h="434340" w="2028619">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981075"/>
            <a:ext cx="3933043" cy="405765"/>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00000"/>
                </a:solidFill>
                <a:latin typeface="DM Sans"/>
              </a:rPr>
              <a:t>Gruppo 11</a:t>
            </a:r>
          </a:p>
        </p:txBody>
      </p:sp>
      <p:sp>
        <p:nvSpPr>
          <p:cNvPr name="TextBox 3" id="3"/>
          <p:cNvSpPr txBox="true"/>
          <p:nvPr/>
        </p:nvSpPr>
        <p:spPr>
          <a:xfrm rot="0">
            <a:off x="1028700" y="981075"/>
            <a:ext cx="3933043" cy="405765"/>
          </a:xfrm>
          <a:prstGeom prst="rect">
            <a:avLst/>
          </a:prstGeom>
        </p:spPr>
        <p:txBody>
          <a:bodyPr anchor="t" rtlCol="false" tIns="0" lIns="0" bIns="0" rIns="0">
            <a:spAutoFit/>
          </a:bodyPr>
          <a:lstStyle/>
          <a:p>
            <a:pPr marL="0" indent="0" lvl="0">
              <a:lnSpc>
                <a:spcPts val="3359"/>
              </a:lnSpc>
              <a:spcBef>
                <a:spcPct val="0"/>
              </a:spcBef>
            </a:pPr>
            <a:r>
              <a:rPr lang="en-US" sz="2400">
                <a:solidFill>
                  <a:srgbClr val="000000"/>
                </a:solidFill>
                <a:latin typeface="DM Sans"/>
              </a:rPr>
              <a:t>Agorà</a:t>
            </a:r>
          </a:p>
        </p:txBody>
      </p:sp>
      <p:sp>
        <p:nvSpPr>
          <p:cNvPr name="TextBox 4" id="4"/>
          <p:cNvSpPr txBox="true"/>
          <p:nvPr/>
        </p:nvSpPr>
        <p:spPr>
          <a:xfrm rot="0">
            <a:off x="3089571" y="2854052"/>
            <a:ext cx="12108859" cy="1568450"/>
          </a:xfrm>
          <a:prstGeom prst="rect">
            <a:avLst/>
          </a:prstGeom>
        </p:spPr>
        <p:txBody>
          <a:bodyPr anchor="t" rtlCol="false" tIns="0" lIns="0" bIns="0" rIns="0">
            <a:spAutoFit/>
          </a:bodyPr>
          <a:lstStyle/>
          <a:p>
            <a:pPr algn="ctr" marL="0" indent="0" lvl="0">
              <a:lnSpc>
                <a:spcPts val="12100"/>
              </a:lnSpc>
            </a:pPr>
            <a:r>
              <a:rPr lang="en-US" sz="11000">
                <a:solidFill>
                  <a:srgbClr val="000000"/>
                </a:solidFill>
                <a:latin typeface="DM Sans Bold"/>
              </a:rPr>
              <a:t>Fine</a:t>
            </a:r>
          </a:p>
        </p:txBody>
      </p:sp>
      <p:grpSp>
        <p:nvGrpSpPr>
          <p:cNvPr name="Group 5" id="5"/>
          <p:cNvGrpSpPr/>
          <p:nvPr/>
        </p:nvGrpSpPr>
        <p:grpSpPr>
          <a:xfrm rot="0">
            <a:off x="4589379" y="4792219"/>
            <a:ext cx="3271404" cy="3226694"/>
            <a:chOff x="0" y="0"/>
            <a:chExt cx="4361872" cy="4302259"/>
          </a:xfrm>
        </p:grpSpPr>
        <p:grpSp>
          <p:nvGrpSpPr>
            <p:cNvPr name="Group 6" id="6"/>
            <p:cNvGrpSpPr/>
            <p:nvPr/>
          </p:nvGrpSpPr>
          <p:grpSpPr>
            <a:xfrm rot="-426806">
              <a:off x="223124" y="227639"/>
              <a:ext cx="3915623" cy="3846981"/>
              <a:chOff x="0" y="0"/>
              <a:chExt cx="3216910" cy="3160517"/>
            </a:xfrm>
          </p:grpSpPr>
          <p:sp>
            <p:nvSpPr>
              <p:cNvPr name="Freeform 7" id="7"/>
              <p:cNvSpPr/>
              <p:nvPr/>
            </p:nvSpPr>
            <p:spPr>
              <a:xfrm flipH="false" flipV="false" rot="0">
                <a:off x="19050" y="223520"/>
                <a:ext cx="3178810" cy="2929376"/>
              </a:xfrm>
              <a:custGeom>
                <a:avLst/>
                <a:gdLst/>
                <a:ahLst/>
                <a:cxnLst/>
                <a:rect r="r" b="b" t="t" l="l"/>
                <a:pathLst>
                  <a:path h="2929376" w="3178810">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8" id="8"/>
              <p:cNvSpPr/>
              <p:nvPr/>
            </p:nvSpPr>
            <p:spPr>
              <a:xfrm flipH="false" flipV="false" rot="0">
                <a:off x="12700" y="217170"/>
                <a:ext cx="3191510" cy="2942077"/>
              </a:xfrm>
              <a:custGeom>
                <a:avLst/>
                <a:gdLst/>
                <a:ahLst/>
                <a:cxnLst/>
                <a:rect r="r" b="b" t="t" l="l"/>
                <a:pathLst>
                  <a:path h="2942077" w="3191510">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name="Freeform 9" id="9"/>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0" id="10"/>
            <p:cNvSpPr txBox="true"/>
            <p:nvPr/>
          </p:nvSpPr>
          <p:spPr>
            <a:xfrm rot="-426806">
              <a:off x="954992" y="1785340"/>
              <a:ext cx="2446084" cy="1155163"/>
            </a:xfrm>
            <a:prstGeom prst="rect">
              <a:avLst/>
            </a:prstGeom>
          </p:spPr>
          <p:txBody>
            <a:bodyPr anchor="t" rtlCol="false" tIns="0" lIns="0" bIns="0" rIns="0">
              <a:spAutoFit/>
            </a:bodyPr>
            <a:lstStyle/>
            <a:p>
              <a:pPr algn="ctr" marL="0" indent="0" lvl="0">
                <a:lnSpc>
                  <a:spcPts val="3565"/>
                </a:lnSpc>
              </a:pPr>
              <a:r>
                <a:rPr lang="en-US" sz="2547" spc="25">
                  <a:solidFill>
                    <a:srgbClr val="000000"/>
                  </a:solidFill>
                  <a:latin typeface="DM Sans"/>
                </a:rPr>
                <a:t>Grazie per l'attenzione</a:t>
              </a:r>
            </a:p>
          </p:txBody>
        </p:sp>
      </p:grpSp>
      <p:sp>
        <p:nvSpPr>
          <p:cNvPr name="Freeform 11" id="11"/>
          <p:cNvSpPr/>
          <p:nvPr/>
        </p:nvSpPr>
        <p:spPr>
          <a:xfrm flipH="false" flipV="false" rot="0">
            <a:off x="9871015" y="5143500"/>
            <a:ext cx="1866404" cy="2875412"/>
          </a:xfrm>
          <a:custGeom>
            <a:avLst/>
            <a:gdLst/>
            <a:ahLst/>
            <a:cxnLst/>
            <a:rect r="r" b="b" t="t" l="l"/>
            <a:pathLst>
              <a:path h="2875412" w="1866404">
                <a:moveTo>
                  <a:pt x="0" y="0"/>
                </a:moveTo>
                <a:lnTo>
                  <a:pt x="1866404" y="0"/>
                </a:lnTo>
                <a:lnTo>
                  <a:pt x="1866404" y="2875412"/>
                </a:lnTo>
                <a:lnTo>
                  <a:pt x="0" y="28754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873070" y="6937249"/>
            <a:ext cx="5962629" cy="7305626"/>
          </a:xfrm>
          <a:custGeom>
            <a:avLst/>
            <a:gdLst/>
            <a:ahLst/>
            <a:cxnLst/>
            <a:rect r="r" b="b" t="t" l="l"/>
            <a:pathLst>
              <a:path h="7305626" w="5962629">
                <a:moveTo>
                  <a:pt x="0" y="0"/>
                </a:moveTo>
                <a:lnTo>
                  <a:pt x="5962629" y="0"/>
                </a:lnTo>
                <a:lnTo>
                  <a:pt x="5962629" y="7305626"/>
                </a:lnTo>
                <a:lnTo>
                  <a:pt x="0" y="7305626"/>
                </a:lnTo>
                <a:lnTo>
                  <a:pt x="0" y="0"/>
                </a:lnTo>
                <a:close/>
              </a:path>
            </a:pathLst>
          </a:custGeom>
          <a:blipFill>
            <a:blip r:embed="rId4">
              <a:extLst>
                <a:ext uri="{96DAC541-7B7A-43D3-8B79-37D633B846F1}">
                  <asvg:svgBlip xmlns:asvg="http://schemas.microsoft.com/office/drawing/2016/SVG/main" r:embed="rId5"/>
                </a:ext>
              </a:extLst>
            </a:blip>
            <a:stretch>
              <a:fillRect l="0" t="0" r="-749" b="0"/>
            </a:stretch>
          </a:blipFill>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4" id="4"/>
          <p:cNvGrpSpPr/>
          <p:nvPr/>
        </p:nvGrpSpPr>
        <p:grpSpPr>
          <a:xfrm rot="0">
            <a:off x="1395392" y="3785034"/>
            <a:ext cx="6930874" cy="3261064"/>
            <a:chOff x="0" y="0"/>
            <a:chExt cx="9241166" cy="4348086"/>
          </a:xfrm>
        </p:grpSpPr>
        <p:sp>
          <p:nvSpPr>
            <p:cNvPr name="TextBox 5" id="5"/>
            <p:cNvSpPr txBox="true"/>
            <p:nvPr/>
          </p:nvSpPr>
          <p:spPr>
            <a:xfrm rot="0">
              <a:off x="0" y="65687"/>
              <a:ext cx="9241166" cy="2641125"/>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La nostra comunità</a:t>
              </a:r>
            </a:p>
          </p:txBody>
        </p:sp>
        <p:sp>
          <p:nvSpPr>
            <p:cNvPr name="TextBox 6" id="6"/>
            <p:cNvSpPr txBox="true"/>
            <p:nvPr/>
          </p:nvSpPr>
          <p:spPr>
            <a:xfrm rot="0">
              <a:off x="0" y="3145222"/>
              <a:ext cx="9241166" cy="1208474"/>
            </a:xfrm>
            <a:prstGeom prst="rect">
              <a:avLst/>
            </a:prstGeom>
          </p:spPr>
          <p:txBody>
            <a:bodyPr anchor="t" rtlCol="false" tIns="0" lIns="0" bIns="0" rIns="0">
              <a:spAutoFit/>
            </a:bodyPr>
            <a:lstStyle/>
            <a:p>
              <a:pPr marL="0" indent="0" lvl="0">
                <a:lnSpc>
                  <a:spcPts val="3750"/>
                </a:lnSpc>
              </a:pPr>
              <a:r>
                <a:rPr lang="en-US" sz="2500" spc="25">
                  <a:solidFill>
                    <a:srgbClr val="000000"/>
                  </a:solidFill>
                  <a:latin typeface="DM Sans"/>
                </a:rPr>
                <a:t>Abbiamo scelto per il nostro progetto di occuparci di gruppi di attivismo sociale.</a:t>
              </a:r>
            </a:p>
          </p:txBody>
        </p:sp>
      </p:grpSp>
      <p:grpSp>
        <p:nvGrpSpPr>
          <p:cNvPr name="Group 7" id="7"/>
          <p:cNvGrpSpPr/>
          <p:nvPr/>
        </p:nvGrpSpPr>
        <p:grpSpPr>
          <a:xfrm rot="0">
            <a:off x="11171652" y="3548920"/>
            <a:ext cx="2033787" cy="2607056"/>
            <a:chOff x="0" y="0"/>
            <a:chExt cx="2711716" cy="3476074"/>
          </a:xfrm>
        </p:grpSpPr>
        <p:grpSp>
          <p:nvGrpSpPr>
            <p:cNvPr name="Group 8" id="8"/>
            <p:cNvGrpSpPr/>
            <p:nvPr/>
          </p:nvGrpSpPr>
          <p:grpSpPr>
            <a:xfrm rot="0">
              <a:off x="0" y="0"/>
              <a:ext cx="2711716" cy="3476074"/>
              <a:chOff x="0" y="0"/>
              <a:chExt cx="3757603" cy="4816769"/>
            </a:xfrm>
          </p:grpSpPr>
          <p:sp>
            <p:nvSpPr>
              <p:cNvPr name="Freeform 9" id="9"/>
              <p:cNvSpPr/>
              <p:nvPr/>
            </p:nvSpPr>
            <p:spPr>
              <a:xfrm flipH="false" flipV="false" rot="0">
                <a:off x="19050" y="223520"/>
                <a:ext cx="3719503" cy="4585629"/>
              </a:xfrm>
              <a:custGeom>
                <a:avLst/>
                <a:gdLst/>
                <a:ahLst/>
                <a:cxnLst/>
                <a:rect r="r" b="b" t="t" l="l"/>
                <a:pathLst>
                  <a:path h="4585629" w="3719503">
                    <a:moveTo>
                      <a:pt x="0" y="11430"/>
                    </a:moveTo>
                    <a:cubicBezTo>
                      <a:pt x="0" y="11430"/>
                      <a:pt x="2540" y="340360"/>
                      <a:pt x="2540" y="749300"/>
                    </a:cubicBezTo>
                    <a:cubicBezTo>
                      <a:pt x="2540" y="1805017"/>
                      <a:pt x="7620" y="3404529"/>
                      <a:pt x="7620" y="3664879"/>
                    </a:cubicBezTo>
                    <a:cubicBezTo>
                      <a:pt x="7620" y="3859189"/>
                      <a:pt x="16510" y="4257969"/>
                      <a:pt x="21590" y="4449739"/>
                    </a:cubicBezTo>
                    <a:lnTo>
                      <a:pt x="130810" y="4564039"/>
                    </a:lnTo>
                    <a:cubicBezTo>
                      <a:pt x="275590" y="4571659"/>
                      <a:pt x="543560" y="4585629"/>
                      <a:pt x="793750" y="4585629"/>
                    </a:cubicBezTo>
                    <a:lnTo>
                      <a:pt x="3719503" y="4585629"/>
                    </a:lnTo>
                    <a:lnTo>
                      <a:pt x="3719503" y="693420"/>
                    </a:lnTo>
                    <a:cubicBezTo>
                      <a:pt x="3719503" y="318770"/>
                      <a:pt x="3710613" y="41910"/>
                      <a:pt x="3710613" y="41910"/>
                    </a:cubicBezTo>
                    <a:cubicBezTo>
                      <a:pt x="3555673" y="21590"/>
                      <a:pt x="3399463" y="11430"/>
                      <a:pt x="3241984" y="12700"/>
                    </a:cubicBezTo>
                    <a:cubicBezTo>
                      <a:pt x="2968933" y="12700"/>
                      <a:pt x="1179830" y="21590"/>
                      <a:pt x="929640" y="12700"/>
                    </a:cubicBezTo>
                    <a:cubicBezTo>
                      <a:pt x="594360" y="0"/>
                      <a:pt x="0" y="11430"/>
                      <a:pt x="0" y="11430"/>
                    </a:cubicBezTo>
                    <a:close/>
                  </a:path>
                </a:pathLst>
              </a:custGeom>
              <a:solidFill>
                <a:srgbClr val="FFFFFF"/>
              </a:solidFill>
            </p:spPr>
          </p:sp>
          <p:sp>
            <p:nvSpPr>
              <p:cNvPr name="Freeform 10" id="10"/>
              <p:cNvSpPr/>
              <p:nvPr/>
            </p:nvSpPr>
            <p:spPr>
              <a:xfrm flipH="false" flipV="false" rot="0">
                <a:off x="12700" y="217170"/>
                <a:ext cx="3732203" cy="4598329"/>
              </a:xfrm>
              <a:custGeom>
                <a:avLst/>
                <a:gdLst/>
                <a:ahLst/>
                <a:cxnLst/>
                <a:rect r="r" b="b" t="t" l="l"/>
                <a:pathLst>
                  <a:path h="4598329" w="3732203">
                    <a:moveTo>
                      <a:pt x="3732203" y="4598329"/>
                    </a:moveTo>
                    <a:lnTo>
                      <a:pt x="800100" y="4598329"/>
                    </a:lnTo>
                    <a:cubicBezTo>
                      <a:pt x="547370" y="4598329"/>
                      <a:pt x="270510" y="4584359"/>
                      <a:pt x="137160" y="4576739"/>
                    </a:cubicBezTo>
                    <a:lnTo>
                      <a:pt x="134620" y="4576739"/>
                    </a:lnTo>
                    <a:lnTo>
                      <a:pt x="21590" y="4458629"/>
                    </a:lnTo>
                    <a:lnTo>
                      <a:pt x="21590" y="4456089"/>
                    </a:lnTo>
                    <a:cubicBezTo>
                      <a:pt x="16510" y="4252889"/>
                      <a:pt x="7620" y="3859189"/>
                      <a:pt x="7620" y="3671229"/>
                    </a:cubicBezTo>
                    <a:cubicBezTo>
                      <a:pt x="7620" y="3555659"/>
                      <a:pt x="6350" y="3379129"/>
                      <a:pt x="5080" y="2976961"/>
                    </a:cubicBezTo>
                    <a:cubicBezTo>
                      <a:pt x="3810" y="2149766"/>
                      <a:pt x="2540" y="1213949"/>
                      <a:pt x="2540" y="755650"/>
                    </a:cubicBezTo>
                    <a:cubicBezTo>
                      <a:pt x="2540" y="351790"/>
                      <a:pt x="0" y="21590"/>
                      <a:pt x="0" y="17780"/>
                    </a:cubicBezTo>
                    <a:lnTo>
                      <a:pt x="0" y="11430"/>
                    </a:lnTo>
                    <a:lnTo>
                      <a:pt x="6350" y="11430"/>
                    </a:lnTo>
                    <a:cubicBezTo>
                      <a:pt x="12700" y="11430"/>
                      <a:pt x="604520" y="0"/>
                      <a:pt x="935990" y="12700"/>
                    </a:cubicBezTo>
                    <a:cubicBezTo>
                      <a:pt x="1121410" y="19050"/>
                      <a:pt x="2393623" y="16510"/>
                      <a:pt x="2878763" y="13970"/>
                    </a:cubicBezTo>
                    <a:cubicBezTo>
                      <a:pt x="3043863" y="12700"/>
                      <a:pt x="3178483" y="12700"/>
                      <a:pt x="3248333" y="12700"/>
                    </a:cubicBezTo>
                    <a:cubicBezTo>
                      <a:pt x="3402003" y="11430"/>
                      <a:pt x="3560753" y="21590"/>
                      <a:pt x="3718233" y="41910"/>
                    </a:cubicBezTo>
                    <a:lnTo>
                      <a:pt x="3723313" y="43180"/>
                    </a:lnTo>
                    <a:lnTo>
                      <a:pt x="3723313" y="48260"/>
                    </a:lnTo>
                    <a:cubicBezTo>
                      <a:pt x="3723313" y="50800"/>
                      <a:pt x="3732203" y="328930"/>
                      <a:pt x="3732203" y="699770"/>
                    </a:cubicBezTo>
                    <a:lnTo>
                      <a:pt x="3732203" y="4598329"/>
                    </a:lnTo>
                    <a:close/>
                    <a:moveTo>
                      <a:pt x="139700" y="4564039"/>
                    </a:moveTo>
                    <a:cubicBezTo>
                      <a:pt x="273050" y="4571659"/>
                      <a:pt x="548640" y="4585629"/>
                      <a:pt x="800100" y="4585629"/>
                    </a:cubicBezTo>
                    <a:lnTo>
                      <a:pt x="3719503" y="4585629"/>
                    </a:lnTo>
                    <a:lnTo>
                      <a:pt x="3719503" y="699770"/>
                    </a:lnTo>
                    <a:cubicBezTo>
                      <a:pt x="3719503" y="358140"/>
                      <a:pt x="3711884" y="93980"/>
                      <a:pt x="3710613" y="53340"/>
                    </a:cubicBezTo>
                    <a:cubicBezTo>
                      <a:pt x="3555673" y="33020"/>
                      <a:pt x="3399463" y="24130"/>
                      <a:pt x="3248334" y="25400"/>
                    </a:cubicBezTo>
                    <a:cubicBezTo>
                      <a:pt x="3178483" y="25400"/>
                      <a:pt x="3043863" y="27940"/>
                      <a:pt x="2878763" y="26670"/>
                    </a:cubicBezTo>
                    <a:cubicBezTo>
                      <a:pt x="2369493" y="22860"/>
                      <a:pt x="1304290" y="22860"/>
                      <a:pt x="935990" y="25400"/>
                    </a:cubicBezTo>
                    <a:cubicBezTo>
                      <a:pt x="622300" y="27940"/>
                      <a:pt x="77470" y="22860"/>
                      <a:pt x="12700" y="24130"/>
                    </a:cubicBezTo>
                    <a:cubicBezTo>
                      <a:pt x="12700" y="71120"/>
                      <a:pt x="15240" y="382270"/>
                      <a:pt x="15240" y="755650"/>
                    </a:cubicBezTo>
                    <a:cubicBezTo>
                      <a:pt x="15240" y="1213949"/>
                      <a:pt x="16510" y="2149765"/>
                      <a:pt x="17780" y="2976960"/>
                    </a:cubicBezTo>
                    <a:cubicBezTo>
                      <a:pt x="19050" y="3379129"/>
                      <a:pt x="20320" y="3555659"/>
                      <a:pt x="20320" y="3671229"/>
                    </a:cubicBezTo>
                    <a:cubicBezTo>
                      <a:pt x="20320" y="3857919"/>
                      <a:pt x="29210" y="4249079"/>
                      <a:pt x="34290" y="4453549"/>
                    </a:cubicBezTo>
                    <a:lnTo>
                      <a:pt x="139700" y="4564039"/>
                    </a:lnTo>
                    <a:close/>
                    <a:moveTo>
                      <a:pt x="139700" y="4564039"/>
                    </a:moveTo>
                    <a:lnTo>
                      <a:pt x="133350" y="4438309"/>
                    </a:lnTo>
                    <a:lnTo>
                      <a:pt x="34290" y="4452279"/>
                    </a:lnTo>
                    <a:lnTo>
                      <a:pt x="139700" y="4564039"/>
                    </a:lnTo>
                    <a:close/>
                  </a:path>
                </a:pathLst>
              </a:custGeom>
              <a:solidFill>
                <a:srgbClr val="000000"/>
              </a:solidFill>
            </p:spPr>
          </p:sp>
          <p:sp>
            <p:nvSpPr>
              <p:cNvPr name="Freeform 11" id="11"/>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2" id="12"/>
            <p:cNvSpPr txBox="true"/>
            <p:nvPr/>
          </p:nvSpPr>
          <p:spPr>
            <a:xfrm rot="0">
              <a:off x="572175" y="619715"/>
              <a:ext cx="1567367" cy="1818259"/>
            </a:xfrm>
            <a:prstGeom prst="rect">
              <a:avLst/>
            </a:prstGeom>
          </p:spPr>
          <p:txBody>
            <a:bodyPr anchor="t" rtlCol="false" tIns="0" lIns="0" bIns="0" rIns="0">
              <a:spAutoFit/>
            </a:bodyPr>
            <a:lstStyle/>
            <a:p>
              <a:pPr algn="ctr">
                <a:lnSpc>
                  <a:spcPts val="2751"/>
                </a:lnSpc>
              </a:pPr>
              <a:r>
                <a:rPr lang="en-US" sz="2099">
                  <a:solidFill>
                    <a:srgbClr val="000000"/>
                  </a:solidFill>
                  <a:latin typeface="DM Sans"/>
                </a:rPr>
                <a:t>Persone sociali e molto attive </a:t>
              </a:r>
            </a:p>
          </p:txBody>
        </p:sp>
      </p:grpSp>
      <p:grpSp>
        <p:nvGrpSpPr>
          <p:cNvPr name="Group 13" id="13"/>
          <p:cNvGrpSpPr/>
          <p:nvPr/>
        </p:nvGrpSpPr>
        <p:grpSpPr>
          <a:xfrm rot="0">
            <a:off x="14105853" y="3548920"/>
            <a:ext cx="2225073" cy="1578356"/>
            <a:chOff x="0" y="0"/>
            <a:chExt cx="2966764" cy="2104474"/>
          </a:xfrm>
        </p:grpSpPr>
        <p:grpSp>
          <p:nvGrpSpPr>
            <p:cNvPr name="Group 14" id="14"/>
            <p:cNvGrpSpPr/>
            <p:nvPr/>
          </p:nvGrpSpPr>
          <p:grpSpPr>
            <a:xfrm rot="0">
              <a:off x="0" y="0"/>
              <a:ext cx="2966764" cy="2104474"/>
              <a:chOff x="0" y="0"/>
              <a:chExt cx="4111021" cy="2916154"/>
            </a:xfrm>
          </p:grpSpPr>
          <p:sp>
            <p:nvSpPr>
              <p:cNvPr name="Freeform 15" id="15"/>
              <p:cNvSpPr/>
              <p:nvPr/>
            </p:nvSpPr>
            <p:spPr>
              <a:xfrm flipH="false" flipV="false" rot="0">
                <a:off x="19050" y="223520"/>
                <a:ext cx="4072921" cy="2685014"/>
              </a:xfrm>
              <a:custGeom>
                <a:avLst/>
                <a:gdLst/>
                <a:ahLst/>
                <a:cxnLst/>
                <a:rect r="r" b="b" t="t" l="l"/>
                <a:pathLst>
                  <a:path h="2685014" w="4072921">
                    <a:moveTo>
                      <a:pt x="0" y="11430"/>
                    </a:moveTo>
                    <a:cubicBezTo>
                      <a:pt x="0" y="11430"/>
                      <a:pt x="2540" y="340360"/>
                      <a:pt x="2540" y="749300"/>
                    </a:cubicBezTo>
                    <a:cubicBezTo>
                      <a:pt x="2540" y="1062585"/>
                      <a:pt x="7620" y="1503914"/>
                      <a:pt x="7620" y="1764264"/>
                    </a:cubicBezTo>
                    <a:cubicBezTo>
                      <a:pt x="7620" y="1958574"/>
                      <a:pt x="16510" y="2357354"/>
                      <a:pt x="21590" y="2549124"/>
                    </a:cubicBezTo>
                    <a:lnTo>
                      <a:pt x="130810" y="2663424"/>
                    </a:lnTo>
                    <a:cubicBezTo>
                      <a:pt x="275590" y="2671044"/>
                      <a:pt x="543560" y="2685014"/>
                      <a:pt x="793750" y="2685014"/>
                    </a:cubicBezTo>
                    <a:lnTo>
                      <a:pt x="4072921" y="2685014"/>
                    </a:lnTo>
                    <a:lnTo>
                      <a:pt x="4072921" y="693420"/>
                    </a:lnTo>
                    <a:cubicBezTo>
                      <a:pt x="4072921" y="318770"/>
                      <a:pt x="4064031" y="41910"/>
                      <a:pt x="4064031" y="41910"/>
                    </a:cubicBezTo>
                    <a:cubicBezTo>
                      <a:pt x="3909091" y="21590"/>
                      <a:pt x="3752881" y="11430"/>
                      <a:pt x="3595401" y="12700"/>
                    </a:cubicBezTo>
                    <a:cubicBezTo>
                      <a:pt x="3322351" y="12700"/>
                      <a:pt x="1179830" y="21590"/>
                      <a:pt x="929640" y="12700"/>
                    </a:cubicBezTo>
                    <a:cubicBezTo>
                      <a:pt x="594360" y="0"/>
                      <a:pt x="0" y="11430"/>
                      <a:pt x="0" y="11430"/>
                    </a:cubicBezTo>
                    <a:close/>
                  </a:path>
                </a:pathLst>
              </a:custGeom>
              <a:solidFill>
                <a:srgbClr val="FFFFFF"/>
              </a:solidFill>
            </p:spPr>
          </p:sp>
          <p:sp>
            <p:nvSpPr>
              <p:cNvPr name="Freeform 16" id="16"/>
              <p:cNvSpPr/>
              <p:nvPr/>
            </p:nvSpPr>
            <p:spPr>
              <a:xfrm flipH="false" flipV="false" rot="0">
                <a:off x="12700" y="217170"/>
                <a:ext cx="4085621" cy="2697714"/>
              </a:xfrm>
              <a:custGeom>
                <a:avLst/>
                <a:gdLst/>
                <a:ahLst/>
                <a:cxnLst/>
                <a:rect r="r" b="b" t="t" l="l"/>
                <a:pathLst>
                  <a:path h="2697714" w="4085621">
                    <a:moveTo>
                      <a:pt x="4085621" y="2697714"/>
                    </a:moveTo>
                    <a:lnTo>
                      <a:pt x="800100" y="2697714"/>
                    </a:lnTo>
                    <a:cubicBezTo>
                      <a:pt x="547370" y="2697714"/>
                      <a:pt x="270510" y="2683744"/>
                      <a:pt x="137160" y="2676124"/>
                    </a:cubicBezTo>
                    <a:lnTo>
                      <a:pt x="134620" y="2676124"/>
                    </a:lnTo>
                    <a:lnTo>
                      <a:pt x="21590" y="2558014"/>
                    </a:lnTo>
                    <a:lnTo>
                      <a:pt x="21590" y="2555474"/>
                    </a:lnTo>
                    <a:cubicBezTo>
                      <a:pt x="16510" y="2352274"/>
                      <a:pt x="7620" y="1958574"/>
                      <a:pt x="7620" y="1770614"/>
                    </a:cubicBezTo>
                    <a:cubicBezTo>
                      <a:pt x="7620" y="1655044"/>
                      <a:pt x="6350" y="1478514"/>
                      <a:pt x="5080" y="1303282"/>
                    </a:cubicBezTo>
                    <a:cubicBezTo>
                      <a:pt x="3810" y="1136971"/>
                      <a:pt x="2540" y="948821"/>
                      <a:pt x="2540" y="755650"/>
                    </a:cubicBezTo>
                    <a:cubicBezTo>
                      <a:pt x="2540" y="351790"/>
                      <a:pt x="0" y="21590"/>
                      <a:pt x="0" y="17780"/>
                    </a:cubicBezTo>
                    <a:lnTo>
                      <a:pt x="0" y="11430"/>
                    </a:lnTo>
                    <a:lnTo>
                      <a:pt x="6350" y="11430"/>
                    </a:lnTo>
                    <a:cubicBezTo>
                      <a:pt x="12700" y="11430"/>
                      <a:pt x="604520" y="0"/>
                      <a:pt x="935990" y="12700"/>
                    </a:cubicBezTo>
                    <a:cubicBezTo>
                      <a:pt x="1121410" y="19050"/>
                      <a:pt x="2747041" y="16510"/>
                      <a:pt x="3232181" y="13970"/>
                    </a:cubicBezTo>
                    <a:cubicBezTo>
                      <a:pt x="3397281" y="12700"/>
                      <a:pt x="3531901" y="12700"/>
                      <a:pt x="3601751" y="12700"/>
                    </a:cubicBezTo>
                    <a:cubicBezTo>
                      <a:pt x="3755421" y="11430"/>
                      <a:pt x="3914171" y="21590"/>
                      <a:pt x="4071651" y="41910"/>
                    </a:cubicBezTo>
                    <a:lnTo>
                      <a:pt x="4076731" y="43180"/>
                    </a:lnTo>
                    <a:lnTo>
                      <a:pt x="4076731" y="48260"/>
                    </a:lnTo>
                    <a:cubicBezTo>
                      <a:pt x="4076731" y="50800"/>
                      <a:pt x="4085621" y="328930"/>
                      <a:pt x="4085621" y="699770"/>
                    </a:cubicBezTo>
                    <a:lnTo>
                      <a:pt x="4085621" y="2697714"/>
                    </a:lnTo>
                    <a:close/>
                    <a:moveTo>
                      <a:pt x="139700" y="2663424"/>
                    </a:moveTo>
                    <a:cubicBezTo>
                      <a:pt x="273050" y="2671044"/>
                      <a:pt x="548640" y="2685014"/>
                      <a:pt x="800100" y="2685014"/>
                    </a:cubicBezTo>
                    <a:lnTo>
                      <a:pt x="4072921" y="2685014"/>
                    </a:lnTo>
                    <a:lnTo>
                      <a:pt x="4072921" y="699770"/>
                    </a:lnTo>
                    <a:cubicBezTo>
                      <a:pt x="4072921" y="358140"/>
                      <a:pt x="4065301" y="93980"/>
                      <a:pt x="4064031" y="53340"/>
                    </a:cubicBezTo>
                    <a:cubicBezTo>
                      <a:pt x="3909091" y="33020"/>
                      <a:pt x="3752881" y="24130"/>
                      <a:pt x="3601751" y="25400"/>
                    </a:cubicBezTo>
                    <a:cubicBezTo>
                      <a:pt x="3531901" y="25400"/>
                      <a:pt x="3397281" y="27940"/>
                      <a:pt x="3232181" y="26670"/>
                    </a:cubicBezTo>
                    <a:cubicBezTo>
                      <a:pt x="2722911" y="22860"/>
                      <a:pt x="1304290" y="22860"/>
                      <a:pt x="935990" y="25400"/>
                    </a:cubicBezTo>
                    <a:cubicBezTo>
                      <a:pt x="622300" y="27940"/>
                      <a:pt x="77470" y="22860"/>
                      <a:pt x="12700" y="24130"/>
                    </a:cubicBezTo>
                    <a:cubicBezTo>
                      <a:pt x="12700" y="71120"/>
                      <a:pt x="15240" y="382270"/>
                      <a:pt x="15240" y="755650"/>
                    </a:cubicBezTo>
                    <a:cubicBezTo>
                      <a:pt x="15240" y="948821"/>
                      <a:pt x="16510" y="1136971"/>
                      <a:pt x="17780" y="1303282"/>
                    </a:cubicBezTo>
                    <a:cubicBezTo>
                      <a:pt x="19050" y="1478514"/>
                      <a:pt x="20320" y="1655044"/>
                      <a:pt x="20320" y="1770614"/>
                    </a:cubicBezTo>
                    <a:cubicBezTo>
                      <a:pt x="20320" y="1957303"/>
                      <a:pt x="29210" y="2348464"/>
                      <a:pt x="34290" y="2552934"/>
                    </a:cubicBezTo>
                    <a:lnTo>
                      <a:pt x="139700" y="2663424"/>
                    </a:lnTo>
                    <a:close/>
                    <a:moveTo>
                      <a:pt x="139700" y="2663424"/>
                    </a:moveTo>
                    <a:lnTo>
                      <a:pt x="133350" y="2537694"/>
                    </a:lnTo>
                    <a:lnTo>
                      <a:pt x="34290" y="2551664"/>
                    </a:lnTo>
                    <a:lnTo>
                      <a:pt x="139700" y="2663424"/>
                    </a:lnTo>
                    <a:close/>
                  </a:path>
                </a:pathLst>
              </a:custGeom>
              <a:solidFill>
                <a:srgbClr val="000000"/>
              </a:solidFill>
            </p:spPr>
          </p:sp>
          <p:sp>
            <p:nvSpPr>
              <p:cNvPr name="Freeform 17" id="1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8" id="18"/>
            <p:cNvSpPr txBox="true"/>
            <p:nvPr/>
          </p:nvSpPr>
          <p:spPr>
            <a:xfrm rot="0">
              <a:off x="625990" y="619715"/>
              <a:ext cx="1714784" cy="446659"/>
            </a:xfrm>
            <a:prstGeom prst="rect">
              <a:avLst/>
            </a:prstGeom>
          </p:spPr>
          <p:txBody>
            <a:bodyPr anchor="t" rtlCol="false" tIns="0" lIns="0" bIns="0" rIns="0">
              <a:spAutoFit/>
            </a:bodyPr>
            <a:lstStyle/>
            <a:p>
              <a:pPr algn="ctr">
                <a:lnSpc>
                  <a:spcPts val="2751"/>
                </a:lnSpc>
              </a:pPr>
              <a:r>
                <a:rPr lang="en-US" sz="2099">
                  <a:solidFill>
                    <a:srgbClr val="000000"/>
                  </a:solidFill>
                  <a:latin typeface="DM Sans"/>
                </a:rPr>
                <a:t>Attivismo</a:t>
              </a:r>
            </a:p>
          </p:txBody>
        </p:sp>
      </p:grpSp>
      <p:grpSp>
        <p:nvGrpSpPr>
          <p:cNvPr name="Group 19" id="19"/>
          <p:cNvGrpSpPr/>
          <p:nvPr/>
        </p:nvGrpSpPr>
        <p:grpSpPr>
          <a:xfrm rot="0">
            <a:off x="13744535" y="5643044"/>
            <a:ext cx="2586391" cy="2607056"/>
            <a:chOff x="0" y="0"/>
            <a:chExt cx="3448521" cy="3476074"/>
          </a:xfrm>
        </p:grpSpPr>
        <p:grpSp>
          <p:nvGrpSpPr>
            <p:cNvPr name="Group 20" id="20"/>
            <p:cNvGrpSpPr/>
            <p:nvPr/>
          </p:nvGrpSpPr>
          <p:grpSpPr>
            <a:xfrm rot="0">
              <a:off x="0" y="0"/>
              <a:ext cx="3448521" cy="3476074"/>
              <a:chOff x="0" y="0"/>
              <a:chExt cx="4778588" cy="4816769"/>
            </a:xfrm>
          </p:grpSpPr>
          <p:sp>
            <p:nvSpPr>
              <p:cNvPr name="Freeform 21" id="21"/>
              <p:cNvSpPr/>
              <p:nvPr/>
            </p:nvSpPr>
            <p:spPr>
              <a:xfrm flipH="false" flipV="false" rot="0">
                <a:off x="19050" y="223520"/>
                <a:ext cx="4740489" cy="4585629"/>
              </a:xfrm>
              <a:custGeom>
                <a:avLst/>
                <a:gdLst/>
                <a:ahLst/>
                <a:cxnLst/>
                <a:rect r="r" b="b" t="t" l="l"/>
                <a:pathLst>
                  <a:path h="4585629" w="4740489">
                    <a:moveTo>
                      <a:pt x="0" y="11430"/>
                    </a:moveTo>
                    <a:cubicBezTo>
                      <a:pt x="0" y="11430"/>
                      <a:pt x="2540" y="340360"/>
                      <a:pt x="2540" y="749300"/>
                    </a:cubicBezTo>
                    <a:cubicBezTo>
                      <a:pt x="2540" y="1805017"/>
                      <a:pt x="7620" y="3404529"/>
                      <a:pt x="7620" y="3664879"/>
                    </a:cubicBezTo>
                    <a:cubicBezTo>
                      <a:pt x="7620" y="3859189"/>
                      <a:pt x="16510" y="4257969"/>
                      <a:pt x="21590" y="4449739"/>
                    </a:cubicBezTo>
                    <a:lnTo>
                      <a:pt x="130810" y="4564039"/>
                    </a:lnTo>
                    <a:cubicBezTo>
                      <a:pt x="275590" y="4571659"/>
                      <a:pt x="543560" y="4585629"/>
                      <a:pt x="793750" y="4585629"/>
                    </a:cubicBezTo>
                    <a:lnTo>
                      <a:pt x="4740489" y="4585629"/>
                    </a:lnTo>
                    <a:lnTo>
                      <a:pt x="4740489" y="693420"/>
                    </a:lnTo>
                    <a:cubicBezTo>
                      <a:pt x="4740489" y="318770"/>
                      <a:pt x="4731598" y="41910"/>
                      <a:pt x="4731598" y="41910"/>
                    </a:cubicBezTo>
                    <a:cubicBezTo>
                      <a:pt x="4576659" y="21590"/>
                      <a:pt x="4420448" y="11430"/>
                      <a:pt x="4262968" y="12700"/>
                    </a:cubicBezTo>
                    <a:cubicBezTo>
                      <a:pt x="3989918" y="12700"/>
                      <a:pt x="1179830" y="21590"/>
                      <a:pt x="929640" y="12700"/>
                    </a:cubicBezTo>
                    <a:cubicBezTo>
                      <a:pt x="594360" y="0"/>
                      <a:pt x="0" y="11430"/>
                      <a:pt x="0" y="11430"/>
                    </a:cubicBezTo>
                    <a:close/>
                  </a:path>
                </a:pathLst>
              </a:custGeom>
              <a:solidFill>
                <a:srgbClr val="FFFFFF"/>
              </a:solidFill>
            </p:spPr>
          </p:sp>
          <p:sp>
            <p:nvSpPr>
              <p:cNvPr name="Freeform 22" id="22"/>
              <p:cNvSpPr/>
              <p:nvPr/>
            </p:nvSpPr>
            <p:spPr>
              <a:xfrm flipH="false" flipV="false" rot="0">
                <a:off x="12700" y="217170"/>
                <a:ext cx="4753189" cy="4598329"/>
              </a:xfrm>
              <a:custGeom>
                <a:avLst/>
                <a:gdLst/>
                <a:ahLst/>
                <a:cxnLst/>
                <a:rect r="r" b="b" t="t" l="l"/>
                <a:pathLst>
                  <a:path h="4598329" w="4753189">
                    <a:moveTo>
                      <a:pt x="4753189" y="4598329"/>
                    </a:moveTo>
                    <a:lnTo>
                      <a:pt x="800100" y="4598329"/>
                    </a:lnTo>
                    <a:cubicBezTo>
                      <a:pt x="547370" y="4598329"/>
                      <a:pt x="270510" y="4584359"/>
                      <a:pt x="137160" y="4576739"/>
                    </a:cubicBezTo>
                    <a:lnTo>
                      <a:pt x="134620" y="4576739"/>
                    </a:lnTo>
                    <a:lnTo>
                      <a:pt x="21590" y="4458629"/>
                    </a:lnTo>
                    <a:lnTo>
                      <a:pt x="21590" y="4456089"/>
                    </a:lnTo>
                    <a:cubicBezTo>
                      <a:pt x="16510" y="4252889"/>
                      <a:pt x="7620" y="3859189"/>
                      <a:pt x="7620" y="3671229"/>
                    </a:cubicBezTo>
                    <a:cubicBezTo>
                      <a:pt x="7620" y="3555659"/>
                      <a:pt x="6350" y="3379129"/>
                      <a:pt x="5080" y="2976961"/>
                    </a:cubicBezTo>
                    <a:cubicBezTo>
                      <a:pt x="3810" y="2149766"/>
                      <a:pt x="2540" y="1213949"/>
                      <a:pt x="2540" y="755650"/>
                    </a:cubicBezTo>
                    <a:cubicBezTo>
                      <a:pt x="2540" y="351790"/>
                      <a:pt x="0" y="21590"/>
                      <a:pt x="0" y="17780"/>
                    </a:cubicBezTo>
                    <a:lnTo>
                      <a:pt x="0" y="11430"/>
                    </a:lnTo>
                    <a:lnTo>
                      <a:pt x="6350" y="11430"/>
                    </a:lnTo>
                    <a:cubicBezTo>
                      <a:pt x="12700" y="11430"/>
                      <a:pt x="604520" y="0"/>
                      <a:pt x="935990" y="12700"/>
                    </a:cubicBezTo>
                    <a:cubicBezTo>
                      <a:pt x="1121410" y="19050"/>
                      <a:pt x="3414608" y="16510"/>
                      <a:pt x="3899748" y="13970"/>
                    </a:cubicBezTo>
                    <a:cubicBezTo>
                      <a:pt x="4064848" y="12700"/>
                      <a:pt x="4199468" y="12700"/>
                      <a:pt x="4269318" y="12700"/>
                    </a:cubicBezTo>
                    <a:cubicBezTo>
                      <a:pt x="4422989" y="11430"/>
                      <a:pt x="4581739" y="21590"/>
                      <a:pt x="4739218" y="41910"/>
                    </a:cubicBezTo>
                    <a:lnTo>
                      <a:pt x="4744298" y="43180"/>
                    </a:lnTo>
                    <a:lnTo>
                      <a:pt x="4744298" y="48260"/>
                    </a:lnTo>
                    <a:cubicBezTo>
                      <a:pt x="4744298" y="50800"/>
                      <a:pt x="4753189" y="328930"/>
                      <a:pt x="4753189" y="699770"/>
                    </a:cubicBezTo>
                    <a:lnTo>
                      <a:pt x="4753189" y="4598329"/>
                    </a:lnTo>
                    <a:close/>
                    <a:moveTo>
                      <a:pt x="139700" y="4564039"/>
                    </a:moveTo>
                    <a:cubicBezTo>
                      <a:pt x="273050" y="4571659"/>
                      <a:pt x="548640" y="4585629"/>
                      <a:pt x="800100" y="4585629"/>
                    </a:cubicBezTo>
                    <a:lnTo>
                      <a:pt x="4740489" y="4585629"/>
                    </a:lnTo>
                    <a:lnTo>
                      <a:pt x="4740489" y="699770"/>
                    </a:lnTo>
                    <a:cubicBezTo>
                      <a:pt x="4740489" y="358140"/>
                      <a:pt x="4732868" y="93980"/>
                      <a:pt x="4731598" y="53340"/>
                    </a:cubicBezTo>
                    <a:cubicBezTo>
                      <a:pt x="4576659" y="33020"/>
                      <a:pt x="4420448" y="24130"/>
                      <a:pt x="4269318" y="25400"/>
                    </a:cubicBezTo>
                    <a:cubicBezTo>
                      <a:pt x="4199468" y="25400"/>
                      <a:pt x="4064848" y="27940"/>
                      <a:pt x="3899748" y="26670"/>
                    </a:cubicBezTo>
                    <a:cubicBezTo>
                      <a:pt x="3390479" y="22860"/>
                      <a:pt x="1304290" y="22860"/>
                      <a:pt x="935990" y="25400"/>
                    </a:cubicBezTo>
                    <a:cubicBezTo>
                      <a:pt x="622300" y="27940"/>
                      <a:pt x="77470" y="22860"/>
                      <a:pt x="12700" y="24130"/>
                    </a:cubicBezTo>
                    <a:cubicBezTo>
                      <a:pt x="12700" y="71120"/>
                      <a:pt x="15240" y="382270"/>
                      <a:pt x="15240" y="755650"/>
                    </a:cubicBezTo>
                    <a:cubicBezTo>
                      <a:pt x="15240" y="1213949"/>
                      <a:pt x="16510" y="2149765"/>
                      <a:pt x="17780" y="2976960"/>
                    </a:cubicBezTo>
                    <a:cubicBezTo>
                      <a:pt x="19050" y="3379129"/>
                      <a:pt x="20320" y="3555659"/>
                      <a:pt x="20320" y="3671229"/>
                    </a:cubicBezTo>
                    <a:cubicBezTo>
                      <a:pt x="20320" y="3857919"/>
                      <a:pt x="29210" y="4249079"/>
                      <a:pt x="34290" y="4453549"/>
                    </a:cubicBezTo>
                    <a:lnTo>
                      <a:pt x="139700" y="4564039"/>
                    </a:lnTo>
                    <a:close/>
                    <a:moveTo>
                      <a:pt x="139700" y="4564039"/>
                    </a:moveTo>
                    <a:lnTo>
                      <a:pt x="133350" y="4438309"/>
                    </a:lnTo>
                    <a:lnTo>
                      <a:pt x="34290" y="4452279"/>
                    </a:lnTo>
                    <a:lnTo>
                      <a:pt x="139700" y="4564039"/>
                    </a:lnTo>
                    <a:close/>
                  </a:path>
                </a:pathLst>
              </a:custGeom>
              <a:solidFill>
                <a:srgbClr val="000000"/>
              </a:solidFill>
            </p:spPr>
          </p:sp>
          <p:sp>
            <p:nvSpPr>
              <p:cNvPr name="Freeform 23" id="23"/>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24" id="24"/>
            <p:cNvSpPr txBox="true"/>
            <p:nvPr/>
          </p:nvSpPr>
          <p:spPr>
            <a:xfrm rot="0">
              <a:off x="727641" y="619715"/>
              <a:ext cx="1993238" cy="1818259"/>
            </a:xfrm>
            <a:prstGeom prst="rect">
              <a:avLst/>
            </a:prstGeom>
          </p:spPr>
          <p:txBody>
            <a:bodyPr anchor="t" rtlCol="false" tIns="0" lIns="0" bIns="0" rIns="0">
              <a:spAutoFit/>
            </a:bodyPr>
            <a:lstStyle/>
            <a:p>
              <a:pPr algn="ctr">
                <a:lnSpc>
                  <a:spcPts val="2750"/>
                </a:lnSpc>
              </a:pPr>
              <a:r>
                <a:rPr lang="en-US" sz="2099">
                  <a:solidFill>
                    <a:srgbClr val="000000"/>
                  </a:solidFill>
                  <a:latin typeface="DM Sans"/>
                </a:rPr>
                <a:t>Temi sociali come politica e ambiente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6266" y="3360339"/>
            <a:ext cx="8343379" cy="5563087"/>
            <a:chOff x="0" y="0"/>
            <a:chExt cx="2197433" cy="1465175"/>
          </a:xfrm>
        </p:grpSpPr>
        <p:sp>
          <p:nvSpPr>
            <p:cNvPr name="Freeform 3" id="3"/>
            <p:cNvSpPr/>
            <p:nvPr/>
          </p:nvSpPr>
          <p:spPr>
            <a:xfrm flipH="false" flipV="false" rot="0">
              <a:off x="0" y="0"/>
              <a:ext cx="2197433" cy="1465175"/>
            </a:xfrm>
            <a:custGeom>
              <a:avLst/>
              <a:gdLst/>
              <a:ahLst/>
              <a:cxnLst/>
              <a:rect r="r" b="b" t="t" l="l"/>
              <a:pathLst>
                <a:path h="1465175" w="2197433">
                  <a:moveTo>
                    <a:pt x="0" y="0"/>
                  </a:moveTo>
                  <a:lnTo>
                    <a:pt x="2197433" y="0"/>
                  </a:lnTo>
                  <a:lnTo>
                    <a:pt x="2197433" y="1465175"/>
                  </a:lnTo>
                  <a:lnTo>
                    <a:pt x="0" y="1465175"/>
                  </a:lnTo>
                  <a:close/>
                </a:path>
              </a:pathLst>
            </a:custGeom>
            <a:solidFill>
              <a:srgbClr val="FFE500"/>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8757033" y="3978914"/>
            <a:ext cx="8502267" cy="5279386"/>
          </a:xfrm>
          <a:custGeom>
            <a:avLst/>
            <a:gdLst/>
            <a:ahLst/>
            <a:cxnLst/>
            <a:rect r="r" b="b" t="t" l="l"/>
            <a:pathLst>
              <a:path h="5279386" w="8502267">
                <a:moveTo>
                  <a:pt x="0" y="0"/>
                </a:moveTo>
                <a:lnTo>
                  <a:pt x="8502267" y="0"/>
                </a:lnTo>
                <a:lnTo>
                  <a:pt x="8502267" y="5279386"/>
                </a:lnTo>
                <a:lnTo>
                  <a:pt x="0" y="5279386"/>
                </a:lnTo>
                <a:lnTo>
                  <a:pt x="0" y="0"/>
                </a:lnTo>
                <a:close/>
              </a:path>
            </a:pathLst>
          </a:custGeom>
          <a:blipFill>
            <a:blip r:embed="rId2"/>
            <a:stretch>
              <a:fillRect l="0" t="0" r="0" b="0"/>
            </a:stretch>
          </a:blipFill>
        </p:spPr>
      </p:sp>
      <p:sp>
        <p:nvSpPr>
          <p:cNvPr name="TextBox 6" id="6"/>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7" id="7"/>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grpSp>
        <p:nvGrpSpPr>
          <p:cNvPr name="Group 8" id="8"/>
          <p:cNvGrpSpPr/>
          <p:nvPr/>
        </p:nvGrpSpPr>
        <p:grpSpPr>
          <a:xfrm rot="0">
            <a:off x="1395392" y="3325325"/>
            <a:ext cx="6930874" cy="4180483"/>
            <a:chOff x="0" y="0"/>
            <a:chExt cx="9241166" cy="5573977"/>
          </a:xfrm>
        </p:grpSpPr>
        <p:sp>
          <p:nvSpPr>
            <p:cNvPr name="TextBox 9" id="9"/>
            <p:cNvSpPr txBox="true"/>
            <p:nvPr/>
          </p:nvSpPr>
          <p:spPr>
            <a:xfrm rot="0">
              <a:off x="0" y="65687"/>
              <a:ext cx="9241166" cy="1348468"/>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Interviste</a:t>
              </a:r>
            </a:p>
          </p:txBody>
        </p:sp>
        <p:sp>
          <p:nvSpPr>
            <p:cNvPr name="TextBox 10" id="10"/>
            <p:cNvSpPr txBox="true"/>
            <p:nvPr/>
          </p:nvSpPr>
          <p:spPr>
            <a:xfrm rot="0">
              <a:off x="0" y="1852565"/>
              <a:ext cx="9241166" cy="3727023"/>
            </a:xfrm>
            <a:prstGeom prst="rect">
              <a:avLst/>
            </a:prstGeom>
          </p:spPr>
          <p:txBody>
            <a:bodyPr anchor="t" rtlCol="false" tIns="0" lIns="0" bIns="0" rIns="0">
              <a:spAutoFit/>
            </a:bodyPr>
            <a:lstStyle/>
            <a:p>
              <a:pPr marL="0" indent="0" lvl="0">
                <a:lnSpc>
                  <a:spcPts val="3750"/>
                </a:lnSpc>
              </a:pPr>
              <a:r>
                <a:rPr lang="en-US" sz="2500" spc="25">
                  <a:solidFill>
                    <a:srgbClr val="000000"/>
                  </a:solidFill>
                  <a:latin typeface="DM Sans"/>
                </a:rPr>
                <a:t>Per comprendere meglio la nostra comunità di riferimento abbiamo svolto delle interviste tramite Google Form. Molti degli intervistati fanno parte del collettivo Catai di Padova che ha partecipato fornendo dati utili a comprendere meglio le loro necessità.</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80235"/>
            <a:ext cx="12566827" cy="5186102"/>
          </a:xfrm>
          <a:custGeom>
            <a:avLst/>
            <a:gdLst/>
            <a:ahLst/>
            <a:cxnLst/>
            <a:rect r="r" b="b" t="t" l="l"/>
            <a:pathLst>
              <a:path h="5186102" w="12566827">
                <a:moveTo>
                  <a:pt x="0" y="0"/>
                </a:moveTo>
                <a:lnTo>
                  <a:pt x="12566827" y="0"/>
                </a:lnTo>
                <a:lnTo>
                  <a:pt x="12566827" y="5186102"/>
                </a:lnTo>
                <a:lnTo>
                  <a:pt x="0" y="5186102"/>
                </a:lnTo>
                <a:lnTo>
                  <a:pt x="0" y="0"/>
                </a:lnTo>
                <a:close/>
              </a:path>
            </a:pathLst>
          </a:custGeom>
          <a:blipFill>
            <a:blip r:embed="rId2"/>
            <a:stretch>
              <a:fillRect l="0" t="0" r="0" b="0"/>
            </a:stretch>
          </a:blipFill>
        </p:spPr>
      </p:sp>
      <p:grpSp>
        <p:nvGrpSpPr>
          <p:cNvPr name="Group 3" id="3"/>
          <p:cNvGrpSpPr/>
          <p:nvPr/>
        </p:nvGrpSpPr>
        <p:grpSpPr>
          <a:xfrm rot="0">
            <a:off x="11872650" y="5143500"/>
            <a:ext cx="3445753" cy="3978656"/>
            <a:chOff x="0" y="0"/>
            <a:chExt cx="4594338" cy="5304874"/>
          </a:xfrm>
        </p:grpSpPr>
        <p:grpSp>
          <p:nvGrpSpPr>
            <p:cNvPr name="Group 4" id="4"/>
            <p:cNvGrpSpPr/>
            <p:nvPr/>
          </p:nvGrpSpPr>
          <p:grpSpPr>
            <a:xfrm rot="0">
              <a:off x="0" y="0"/>
              <a:ext cx="4594338" cy="5304874"/>
              <a:chOff x="0" y="0"/>
              <a:chExt cx="6366338" cy="7350923"/>
            </a:xfrm>
          </p:grpSpPr>
          <p:sp>
            <p:nvSpPr>
              <p:cNvPr name="Freeform 5" id="5"/>
              <p:cNvSpPr/>
              <p:nvPr/>
            </p:nvSpPr>
            <p:spPr>
              <a:xfrm flipH="false" flipV="false" rot="0">
                <a:off x="19050" y="223520"/>
                <a:ext cx="6328239" cy="7119783"/>
              </a:xfrm>
              <a:custGeom>
                <a:avLst/>
                <a:gdLst/>
                <a:ahLst/>
                <a:cxnLst/>
                <a:rect r="r" b="b" t="t" l="l"/>
                <a:pathLst>
                  <a:path h="7119783" w="6328239">
                    <a:moveTo>
                      <a:pt x="0" y="11430"/>
                    </a:moveTo>
                    <a:cubicBezTo>
                      <a:pt x="0" y="11430"/>
                      <a:pt x="2540" y="340360"/>
                      <a:pt x="2540" y="749300"/>
                    </a:cubicBezTo>
                    <a:cubicBezTo>
                      <a:pt x="2540" y="2794928"/>
                      <a:pt x="7620" y="5938683"/>
                      <a:pt x="7620" y="6199033"/>
                    </a:cubicBezTo>
                    <a:cubicBezTo>
                      <a:pt x="7620" y="6393343"/>
                      <a:pt x="16510" y="6792123"/>
                      <a:pt x="21590" y="6983893"/>
                    </a:cubicBezTo>
                    <a:lnTo>
                      <a:pt x="130810" y="7098193"/>
                    </a:lnTo>
                    <a:cubicBezTo>
                      <a:pt x="275590" y="7105813"/>
                      <a:pt x="543560" y="7119783"/>
                      <a:pt x="793750" y="7119783"/>
                    </a:cubicBezTo>
                    <a:lnTo>
                      <a:pt x="6328239" y="7119783"/>
                    </a:lnTo>
                    <a:lnTo>
                      <a:pt x="6328239" y="693420"/>
                    </a:lnTo>
                    <a:cubicBezTo>
                      <a:pt x="6328239" y="318770"/>
                      <a:pt x="6319348" y="41910"/>
                      <a:pt x="6319348" y="41910"/>
                    </a:cubicBezTo>
                    <a:cubicBezTo>
                      <a:pt x="6164409" y="21590"/>
                      <a:pt x="6008198" y="11430"/>
                      <a:pt x="5850718" y="12700"/>
                    </a:cubicBezTo>
                    <a:cubicBezTo>
                      <a:pt x="5577668" y="12700"/>
                      <a:pt x="1179830" y="21590"/>
                      <a:pt x="929640" y="12700"/>
                    </a:cubicBezTo>
                    <a:cubicBezTo>
                      <a:pt x="594360" y="0"/>
                      <a:pt x="0" y="11430"/>
                      <a:pt x="0" y="11430"/>
                    </a:cubicBezTo>
                    <a:close/>
                  </a:path>
                </a:pathLst>
              </a:custGeom>
              <a:solidFill>
                <a:srgbClr val="FFFFFF"/>
              </a:solidFill>
            </p:spPr>
          </p:sp>
          <p:sp>
            <p:nvSpPr>
              <p:cNvPr name="Freeform 6" id="6"/>
              <p:cNvSpPr/>
              <p:nvPr/>
            </p:nvSpPr>
            <p:spPr>
              <a:xfrm flipH="false" flipV="false" rot="0">
                <a:off x="12700" y="217170"/>
                <a:ext cx="6340939" cy="7132483"/>
              </a:xfrm>
              <a:custGeom>
                <a:avLst/>
                <a:gdLst/>
                <a:ahLst/>
                <a:cxnLst/>
                <a:rect r="r" b="b" t="t" l="l"/>
                <a:pathLst>
                  <a:path h="7132483" w="6340939">
                    <a:moveTo>
                      <a:pt x="6340939" y="7132483"/>
                    </a:moveTo>
                    <a:lnTo>
                      <a:pt x="800100" y="7132483"/>
                    </a:lnTo>
                    <a:cubicBezTo>
                      <a:pt x="547370" y="7132483"/>
                      <a:pt x="270510" y="7118513"/>
                      <a:pt x="137160" y="7110893"/>
                    </a:cubicBezTo>
                    <a:lnTo>
                      <a:pt x="134620" y="7110893"/>
                    </a:lnTo>
                    <a:lnTo>
                      <a:pt x="21590" y="6992783"/>
                    </a:lnTo>
                    <a:lnTo>
                      <a:pt x="21590" y="6990243"/>
                    </a:lnTo>
                    <a:cubicBezTo>
                      <a:pt x="16510" y="6787043"/>
                      <a:pt x="7620" y="6393343"/>
                      <a:pt x="7620" y="6205383"/>
                    </a:cubicBezTo>
                    <a:cubicBezTo>
                      <a:pt x="7620" y="6089813"/>
                      <a:pt x="6350" y="5913283"/>
                      <a:pt x="5080" y="5208532"/>
                    </a:cubicBezTo>
                    <a:cubicBezTo>
                      <a:pt x="3810" y="3500159"/>
                      <a:pt x="2540" y="1567453"/>
                      <a:pt x="2540" y="755650"/>
                    </a:cubicBezTo>
                    <a:cubicBezTo>
                      <a:pt x="2540" y="351790"/>
                      <a:pt x="0" y="21590"/>
                      <a:pt x="0" y="17780"/>
                    </a:cubicBezTo>
                    <a:lnTo>
                      <a:pt x="0" y="11430"/>
                    </a:lnTo>
                    <a:lnTo>
                      <a:pt x="6350" y="11430"/>
                    </a:lnTo>
                    <a:cubicBezTo>
                      <a:pt x="12700" y="11430"/>
                      <a:pt x="604520" y="0"/>
                      <a:pt x="935990" y="12700"/>
                    </a:cubicBezTo>
                    <a:cubicBezTo>
                      <a:pt x="1121410" y="19050"/>
                      <a:pt x="5002358" y="16510"/>
                      <a:pt x="5487498" y="13970"/>
                    </a:cubicBezTo>
                    <a:cubicBezTo>
                      <a:pt x="5652598" y="12700"/>
                      <a:pt x="5787218" y="12700"/>
                      <a:pt x="5857068" y="12700"/>
                    </a:cubicBezTo>
                    <a:cubicBezTo>
                      <a:pt x="6010739" y="11430"/>
                      <a:pt x="6169489" y="21590"/>
                      <a:pt x="6326968" y="41910"/>
                    </a:cubicBezTo>
                    <a:lnTo>
                      <a:pt x="6332048" y="43180"/>
                    </a:lnTo>
                    <a:lnTo>
                      <a:pt x="6332048" y="48260"/>
                    </a:lnTo>
                    <a:cubicBezTo>
                      <a:pt x="6332048" y="50800"/>
                      <a:pt x="6340939" y="328930"/>
                      <a:pt x="6340939" y="699770"/>
                    </a:cubicBezTo>
                    <a:lnTo>
                      <a:pt x="6340939" y="7132483"/>
                    </a:lnTo>
                    <a:close/>
                    <a:moveTo>
                      <a:pt x="139700" y="7098194"/>
                    </a:moveTo>
                    <a:cubicBezTo>
                      <a:pt x="273050" y="7105813"/>
                      <a:pt x="548640" y="7119783"/>
                      <a:pt x="800100" y="7119783"/>
                    </a:cubicBezTo>
                    <a:lnTo>
                      <a:pt x="6328239" y="7119783"/>
                    </a:lnTo>
                    <a:lnTo>
                      <a:pt x="6328239" y="699770"/>
                    </a:lnTo>
                    <a:cubicBezTo>
                      <a:pt x="6328239" y="358140"/>
                      <a:pt x="6320618" y="93980"/>
                      <a:pt x="6319348" y="53340"/>
                    </a:cubicBezTo>
                    <a:cubicBezTo>
                      <a:pt x="6164409" y="33020"/>
                      <a:pt x="6008198" y="24130"/>
                      <a:pt x="5857068" y="25400"/>
                    </a:cubicBezTo>
                    <a:cubicBezTo>
                      <a:pt x="5787218" y="25400"/>
                      <a:pt x="5652598" y="27940"/>
                      <a:pt x="5487498" y="26670"/>
                    </a:cubicBezTo>
                    <a:cubicBezTo>
                      <a:pt x="4978229" y="22860"/>
                      <a:pt x="1304290" y="22860"/>
                      <a:pt x="935990" y="25400"/>
                    </a:cubicBezTo>
                    <a:cubicBezTo>
                      <a:pt x="622300" y="27940"/>
                      <a:pt x="77470" y="22860"/>
                      <a:pt x="12700" y="24130"/>
                    </a:cubicBezTo>
                    <a:cubicBezTo>
                      <a:pt x="12700" y="71120"/>
                      <a:pt x="15240" y="382270"/>
                      <a:pt x="15240" y="755650"/>
                    </a:cubicBezTo>
                    <a:cubicBezTo>
                      <a:pt x="15240" y="1567452"/>
                      <a:pt x="16510" y="3500158"/>
                      <a:pt x="17780" y="5208531"/>
                    </a:cubicBezTo>
                    <a:cubicBezTo>
                      <a:pt x="19050" y="5913283"/>
                      <a:pt x="20320" y="6089813"/>
                      <a:pt x="20320" y="6205383"/>
                    </a:cubicBezTo>
                    <a:cubicBezTo>
                      <a:pt x="20320" y="6392073"/>
                      <a:pt x="29210" y="6783233"/>
                      <a:pt x="34290" y="6987703"/>
                    </a:cubicBezTo>
                    <a:lnTo>
                      <a:pt x="139700" y="7098194"/>
                    </a:lnTo>
                    <a:close/>
                    <a:moveTo>
                      <a:pt x="139700" y="7098194"/>
                    </a:moveTo>
                    <a:lnTo>
                      <a:pt x="133350" y="6972463"/>
                    </a:lnTo>
                    <a:lnTo>
                      <a:pt x="34290" y="6986433"/>
                    </a:lnTo>
                    <a:lnTo>
                      <a:pt x="139700" y="7098194"/>
                    </a:lnTo>
                    <a:close/>
                  </a:path>
                </a:pathLst>
              </a:custGeom>
              <a:solidFill>
                <a:srgbClr val="000000"/>
              </a:solidFill>
            </p:spPr>
          </p:sp>
          <p:sp>
            <p:nvSpPr>
              <p:cNvPr name="Freeform 7" id="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8" id="8"/>
            <p:cNvSpPr txBox="true"/>
            <p:nvPr/>
          </p:nvSpPr>
          <p:spPr>
            <a:xfrm rot="0">
              <a:off x="969410" y="619715"/>
              <a:ext cx="2655519" cy="3647059"/>
            </a:xfrm>
            <a:prstGeom prst="rect">
              <a:avLst/>
            </a:prstGeom>
          </p:spPr>
          <p:txBody>
            <a:bodyPr anchor="t" rtlCol="false" tIns="0" lIns="0" bIns="0" rIns="0">
              <a:spAutoFit/>
            </a:bodyPr>
            <a:lstStyle/>
            <a:p>
              <a:pPr algn="ctr">
                <a:lnSpc>
                  <a:spcPts val="2751"/>
                </a:lnSpc>
              </a:pPr>
              <a:r>
                <a:rPr lang="en-US" sz="2099">
                  <a:solidFill>
                    <a:srgbClr val="000000"/>
                  </a:solidFill>
                  <a:latin typeface="DM Sans"/>
                </a:rPr>
                <a:t>Giovani molto attivi, fortemente interessati alla politica, a temi di lotta sociale per diritti e ambiente.</a:t>
              </a:r>
            </a:p>
          </p:txBody>
        </p:sp>
      </p:grpSp>
      <p:grpSp>
        <p:nvGrpSpPr>
          <p:cNvPr name="Group 9" id="9"/>
          <p:cNvGrpSpPr/>
          <p:nvPr/>
        </p:nvGrpSpPr>
        <p:grpSpPr>
          <a:xfrm rot="0">
            <a:off x="1028700" y="1028700"/>
            <a:ext cx="7546954" cy="1620209"/>
            <a:chOff x="0" y="0"/>
            <a:chExt cx="10062606" cy="2160278"/>
          </a:xfrm>
        </p:grpSpPr>
        <p:sp>
          <p:nvSpPr>
            <p:cNvPr name="TextBox 10" id="10"/>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Cosa abbiamo compreso?</a:t>
              </a:r>
            </a:p>
          </p:txBody>
        </p:sp>
        <p:sp>
          <p:nvSpPr>
            <p:cNvPr name="TextBox 11" id="11"/>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Analisi risultati</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80235"/>
            <a:ext cx="11504319" cy="4747624"/>
          </a:xfrm>
          <a:custGeom>
            <a:avLst/>
            <a:gdLst/>
            <a:ahLst/>
            <a:cxnLst/>
            <a:rect r="r" b="b" t="t" l="l"/>
            <a:pathLst>
              <a:path h="4747624" w="11504319">
                <a:moveTo>
                  <a:pt x="0" y="0"/>
                </a:moveTo>
                <a:lnTo>
                  <a:pt x="11504319" y="0"/>
                </a:lnTo>
                <a:lnTo>
                  <a:pt x="11504319" y="4747624"/>
                </a:lnTo>
                <a:lnTo>
                  <a:pt x="0" y="4747624"/>
                </a:lnTo>
                <a:lnTo>
                  <a:pt x="0" y="0"/>
                </a:lnTo>
                <a:close/>
              </a:path>
            </a:pathLst>
          </a:custGeom>
          <a:blipFill>
            <a:blip r:embed="rId2"/>
            <a:stretch>
              <a:fillRect l="0" t="0" r="0" b="0"/>
            </a:stretch>
          </a:blipFill>
        </p:spPr>
      </p:sp>
      <p:sp>
        <p:nvSpPr>
          <p:cNvPr name="Freeform 3" id="3"/>
          <p:cNvSpPr/>
          <p:nvPr/>
        </p:nvSpPr>
        <p:spPr>
          <a:xfrm flipH="false" flipV="false" rot="0">
            <a:off x="1028700" y="3180235"/>
            <a:ext cx="11776389" cy="5202667"/>
          </a:xfrm>
          <a:custGeom>
            <a:avLst/>
            <a:gdLst/>
            <a:ahLst/>
            <a:cxnLst/>
            <a:rect r="r" b="b" t="t" l="l"/>
            <a:pathLst>
              <a:path h="5202667" w="11776389">
                <a:moveTo>
                  <a:pt x="0" y="0"/>
                </a:moveTo>
                <a:lnTo>
                  <a:pt x="11776389" y="0"/>
                </a:lnTo>
                <a:lnTo>
                  <a:pt x="11776389" y="5202667"/>
                </a:lnTo>
                <a:lnTo>
                  <a:pt x="0" y="5202667"/>
                </a:lnTo>
                <a:lnTo>
                  <a:pt x="0" y="0"/>
                </a:lnTo>
                <a:close/>
              </a:path>
            </a:pathLst>
          </a:custGeom>
          <a:blipFill>
            <a:blip r:embed="rId3"/>
            <a:stretch>
              <a:fillRect l="0" t="0" r="0" b="0"/>
            </a:stretch>
          </a:blipFill>
        </p:spPr>
      </p:sp>
      <p:grpSp>
        <p:nvGrpSpPr>
          <p:cNvPr name="Group 4" id="4"/>
          <p:cNvGrpSpPr/>
          <p:nvPr/>
        </p:nvGrpSpPr>
        <p:grpSpPr>
          <a:xfrm rot="0">
            <a:off x="12229714" y="6308344"/>
            <a:ext cx="3723783" cy="2949956"/>
            <a:chOff x="0" y="0"/>
            <a:chExt cx="4965043" cy="3933274"/>
          </a:xfrm>
        </p:grpSpPr>
        <p:grpSp>
          <p:nvGrpSpPr>
            <p:cNvPr name="Group 5" id="5"/>
            <p:cNvGrpSpPr/>
            <p:nvPr/>
          </p:nvGrpSpPr>
          <p:grpSpPr>
            <a:xfrm rot="0">
              <a:off x="0" y="0"/>
              <a:ext cx="4965043" cy="3933274"/>
              <a:chOff x="0" y="0"/>
              <a:chExt cx="6880022" cy="5450308"/>
            </a:xfrm>
          </p:grpSpPr>
          <p:sp>
            <p:nvSpPr>
              <p:cNvPr name="Freeform 6" id="6"/>
              <p:cNvSpPr/>
              <p:nvPr/>
            </p:nvSpPr>
            <p:spPr>
              <a:xfrm flipH="false" flipV="false" rot="0">
                <a:off x="19050" y="223520"/>
                <a:ext cx="6841923" cy="5219168"/>
              </a:xfrm>
              <a:custGeom>
                <a:avLst/>
                <a:gdLst/>
                <a:ahLst/>
                <a:cxnLst/>
                <a:rect r="r" b="b" t="t" l="l"/>
                <a:pathLst>
                  <a:path h="5219168" w="6841923">
                    <a:moveTo>
                      <a:pt x="0" y="11430"/>
                    </a:moveTo>
                    <a:cubicBezTo>
                      <a:pt x="0" y="11430"/>
                      <a:pt x="2540" y="340360"/>
                      <a:pt x="2540" y="749300"/>
                    </a:cubicBezTo>
                    <a:cubicBezTo>
                      <a:pt x="2540" y="2052495"/>
                      <a:pt x="7620" y="4038068"/>
                      <a:pt x="7620" y="4298418"/>
                    </a:cubicBezTo>
                    <a:cubicBezTo>
                      <a:pt x="7620" y="4492727"/>
                      <a:pt x="16510" y="4891508"/>
                      <a:pt x="21590" y="5083277"/>
                    </a:cubicBezTo>
                    <a:lnTo>
                      <a:pt x="130810" y="5197577"/>
                    </a:lnTo>
                    <a:cubicBezTo>
                      <a:pt x="275590" y="5205197"/>
                      <a:pt x="543560" y="5219168"/>
                      <a:pt x="793750" y="5219168"/>
                    </a:cubicBezTo>
                    <a:lnTo>
                      <a:pt x="6841923" y="5219168"/>
                    </a:lnTo>
                    <a:lnTo>
                      <a:pt x="6841923" y="693420"/>
                    </a:lnTo>
                    <a:cubicBezTo>
                      <a:pt x="6841923" y="318770"/>
                      <a:pt x="6833033" y="41910"/>
                      <a:pt x="6833033" y="41910"/>
                    </a:cubicBezTo>
                    <a:cubicBezTo>
                      <a:pt x="6678092" y="21590"/>
                      <a:pt x="6521883" y="11430"/>
                      <a:pt x="6364402" y="12700"/>
                    </a:cubicBezTo>
                    <a:cubicBezTo>
                      <a:pt x="6091352" y="12700"/>
                      <a:pt x="1179830" y="21590"/>
                      <a:pt x="929640" y="12700"/>
                    </a:cubicBezTo>
                    <a:cubicBezTo>
                      <a:pt x="594360" y="0"/>
                      <a:pt x="0" y="11430"/>
                      <a:pt x="0" y="11430"/>
                    </a:cubicBezTo>
                    <a:close/>
                  </a:path>
                </a:pathLst>
              </a:custGeom>
              <a:solidFill>
                <a:srgbClr val="FFFFFF"/>
              </a:solidFill>
            </p:spPr>
          </p:sp>
          <p:sp>
            <p:nvSpPr>
              <p:cNvPr name="Freeform 7" id="7"/>
              <p:cNvSpPr/>
              <p:nvPr/>
            </p:nvSpPr>
            <p:spPr>
              <a:xfrm flipH="false" flipV="false" rot="0">
                <a:off x="12700" y="217170"/>
                <a:ext cx="6854623" cy="5231868"/>
              </a:xfrm>
              <a:custGeom>
                <a:avLst/>
                <a:gdLst/>
                <a:ahLst/>
                <a:cxnLst/>
                <a:rect r="r" b="b" t="t" l="l"/>
                <a:pathLst>
                  <a:path h="5231868" w="6854623">
                    <a:moveTo>
                      <a:pt x="6854623" y="5231868"/>
                    </a:moveTo>
                    <a:lnTo>
                      <a:pt x="800100" y="5231868"/>
                    </a:lnTo>
                    <a:cubicBezTo>
                      <a:pt x="547370" y="5231868"/>
                      <a:pt x="270510" y="5217897"/>
                      <a:pt x="137160" y="5210278"/>
                    </a:cubicBezTo>
                    <a:lnTo>
                      <a:pt x="134620" y="5210278"/>
                    </a:lnTo>
                    <a:lnTo>
                      <a:pt x="21590" y="5092168"/>
                    </a:lnTo>
                    <a:lnTo>
                      <a:pt x="21590" y="5089628"/>
                    </a:lnTo>
                    <a:cubicBezTo>
                      <a:pt x="16510" y="4886428"/>
                      <a:pt x="7620" y="4492728"/>
                      <a:pt x="7620" y="4304768"/>
                    </a:cubicBezTo>
                    <a:cubicBezTo>
                      <a:pt x="7620" y="4189197"/>
                      <a:pt x="6350" y="4012668"/>
                      <a:pt x="5080" y="3534854"/>
                    </a:cubicBezTo>
                    <a:cubicBezTo>
                      <a:pt x="3810" y="2487364"/>
                      <a:pt x="2540" y="1302325"/>
                      <a:pt x="2540" y="755650"/>
                    </a:cubicBezTo>
                    <a:cubicBezTo>
                      <a:pt x="2540" y="351790"/>
                      <a:pt x="0" y="21590"/>
                      <a:pt x="0" y="17780"/>
                    </a:cubicBezTo>
                    <a:lnTo>
                      <a:pt x="0" y="11430"/>
                    </a:lnTo>
                    <a:lnTo>
                      <a:pt x="6350" y="11430"/>
                    </a:lnTo>
                    <a:cubicBezTo>
                      <a:pt x="12700" y="11430"/>
                      <a:pt x="604520" y="0"/>
                      <a:pt x="935990" y="12700"/>
                    </a:cubicBezTo>
                    <a:cubicBezTo>
                      <a:pt x="1121410" y="19050"/>
                      <a:pt x="5516042" y="16510"/>
                      <a:pt x="6001182" y="13970"/>
                    </a:cubicBezTo>
                    <a:cubicBezTo>
                      <a:pt x="6166282" y="12700"/>
                      <a:pt x="6300902" y="12700"/>
                      <a:pt x="6370752" y="12700"/>
                    </a:cubicBezTo>
                    <a:cubicBezTo>
                      <a:pt x="6524422" y="11430"/>
                      <a:pt x="6683172" y="21590"/>
                      <a:pt x="6840652" y="41910"/>
                    </a:cubicBezTo>
                    <a:lnTo>
                      <a:pt x="6845733" y="43180"/>
                    </a:lnTo>
                    <a:lnTo>
                      <a:pt x="6845733" y="48260"/>
                    </a:lnTo>
                    <a:cubicBezTo>
                      <a:pt x="6845733" y="50800"/>
                      <a:pt x="6854622" y="328930"/>
                      <a:pt x="6854622" y="699770"/>
                    </a:cubicBezTo>
                    <a:lnTo>
                      <a:pt x="6854622" y="5231868"/>
                    </a:lnTo>
                    <a:close/>
                    <a:moveTo>
                      <a:pt x="139700" y="5197578"/>
                    </a:moveTo>
                    <a:cubicBezTo>
                      <a:pt x="273050" y="5205198"/>
                      <a:pt x="548640" y="5219168"/>
                      <a:pt x="800100" y="5219168"/>
                    </a:cubicBezTo>
                    <a:lnTo>
                      <a:pt x="6841923" y="5219168"/>
                    </a:lnTo>
                    <a:lnTo>
                      <a:pt x="6841923" y="699770"/>
                    </a:lnTo>
                    <a:cubicBezTo>
                      <a:pt x="6841923" y="358140"/>
                      <a:pt x="6834302" y="93980"/>
                      <a:pt x="6833033" y="53340"/>
                    </a:cubicBezTo>
                    <a:cubicBezTo>
                      <a:pt x="6678092" y="33020"/>
                      <a:pt x="6521883" y="24130"/>
                      <a:pt x="6370752" y="25400"/>
                    </a:cubicBezTo>
                    <a:cubicBezTo>
                      <a:pt x="6300902" y="25400"/>
                      <a:pt x="6166282" y="27940"/>
                      <a:pt x="6001182" y="26670"/>
                    </a:cubicBezTo>
                    <a:cubicBezTo>
                      <a:pt x="5491912" y="22860"/>
                      <a:pt x="1304290" y="22860"/>
                      <a:pt x="935990" y="25400"/>
                    </a:cubicBezTo>
                    <a:cubicBezTo>
                      <a:pt x="622300" y="27940"/>
                      <a:pt x="77470" y="22860"/>
                      <a:pt x="12700" y="24130"/>
                    </a:cubicBezTo>
                    <a:cubicBezTo>
                      <a:pt x="12700" y="71120"/>
                      <a:pt x="15240" y="382270"/>
                      <a:pt x="15240" y="755650"/>
                    </a:cubicBezTo>
                    <a:cubicBezTo>
                      <a:pt x="15240" y="1302324"/>
                      <a:pt x="16510" y="2487363"/>
                      <a:pt x="17780" y="3534853"/>
                    </a:cubicBezTo>
                    <a:cubicBezTo>
                      <a:pt x="19050" y="4012668"/>
                      <a:pt x="20320" y="4189197"/>
                      <a:pt x="20320" y="4304768"/>
                    </a:cubicBezTo>
                    <a:cubicBezTo>
                      <a:pt x="20320" y="4491458"/>
                      <a:pt x="29210" y="4882618"/>
                      <a:pt x="34290" y="5087088"/>
                    </a:cubicBezTo>
                    <a:lnTo>
                      <a:pt x="139700" y="5197578"/>
                    </a:lnTo>
                    <a:close/>
                    <a:moveTo>
                      <a:pt x="139700" y="5197578"/>
                    </a:moveTo>
                    <a:lnTo>
                      <a:pt x="133350" y="5071848"/>
                    </a:lnTo>
                    <a:lnTo>
                      <a:pt x="34290" y="5085818"/>
                    </a:lnTo>
                    <a:lnTo>
                      <a:pt x="139700" y="5197578"/>
                    </a:lnTo>
                    <a:close/>
                  </a:path>
                </a:pathLst>
              </a:custGeom>
              <a:solidFill>
                <a:srgbClr val="000000"/>
              </a:solidFill>
            </p:spPr>
          </p:sp>
          <p:sp>
            <p:nvSpPr>
              <p:cNvPr name="Freeform 8" id="8"/>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9" id="9"/>
            <p:cNvSpPr txBox="true"/>
            <p:nvPr/>
          </p:nvSpPr>
          <p:spPr>
            <a:xfrm rot="0">
              <a:off x="1047629" y="619715"/>
              <a:ext cx="2869786" cy="2275459"/>
            </a:xfrm>
            <a:prstGeom prst="rect">
              <a:avLst/>
            </a:prstGeom>
          </p:spPr>
          <p:txBody>
            <a:bodyPr anchor="t" rtlCol="false" tIns="0" lIns="0" bIns="0" rIns="0">
              <a:spAutoFit/>
            </a:bodyPr>
            <a:lstStyle/>
            <a:p>
              <a:pPr algn="ctr">
                <a:lnSpc>
                  <a:spcPts val="2751"/>
                </a:lnSpc>
              </a:pPr>
              <a:r>
                <a:rPr lang="en-US" sz="2099">
                  <a:solidFill>
                    <a:srgbClr val="000000"/>
                  </a:solidFill>
                  <a:latin typeface="DM Sans"/>
                </a:rPr>
                <a:t>Utenti che vogliono partecipare alle decisioni del proprio collettivo</a:t>
              </a:r>
            </a:p>
          </p:txBody>
        </p:sp>
      </p:grpSp>
      <p:grpSp>
        <p:nvGrpSpPr>
          <p:cNvPr name="Group 10" id="10"/>
          <p:cNvGrpSpPr/>
          <p:nvPr/>
        </p:nvGrpSpPr>
        <p:grpSpPr>
          <a:xfrm rot="0">
            <a:off x="1028700" y="1028700"/>
            <a:ext cx="7546954" cy="1620209"/>
            <a:chOff x="0" y="0"/>
            <a:chExt cx="10062606" cy="2160278"/>
          </a:xfrm>
        </p:grpSpPr>
        <p:sp>
          <p:nvSpPr>
            <p:cNvPr name="TextBox 11" id="11"/>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Cosa abbiamo compreso?</a:t>
              </a:r>
            </a:p>
          </p:txBody>
        </p:sp>
        <p:sp>
          <p:nvSpPr>
            <p:cNvPr name="TextBox 12" id="12"/>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Analisi risultati</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180235"/>
            <a:ext cx="12606966" cy="5202667"/>
          </a:xfrm>
          <a:custGeom>
            <a:avLst/>
            <a:gdLst/>
            <a:ahLst/>
            <a:cxnLst/>
            <a:rect r="r" b="b" t="t" l="l"/>
            <a:pathLst>
              <a:path h="5202667" w="12606966">
                <a:moveTo>
                  <a:pt x="0" y="0"/>
                </a:moveTo>
                <a:lnTo>
                  <a:pt x="12606966" y="0"/>
                </a:lnTo>
                <a:lnTo>
                  <a:pt x="12606966" y="5202667"/>
                </a:lnTo>
                <a:lnTo>
                  <a:pt x="0" y="5202667"/>
                </a:lnTo>
                <a:lnTo>
                  <a:pt x="0" y="0"/>
                </a:lnTo>
                <a:close/>
              </a:path>
            </a:pathLst>
          </a:custGeom>
          <a:blipFill>
            <a:blip r:embed="rId2"/>
            <a:stretch>
              <a:fillRect l="0" t="0" r="0" b="0"/>
            </a:stretch>
          </a:blipFill>
        </p:spPr>
      </p:sp>
      <p:grpSp>
        <p:nvGrpSpPr>
          <p:cNvPr name="Group 3" id="3"/>
          <p:cNvGrpSpPr/>
          <p:nvPr/>
        </p:nvGrpSpPr>
        <p:grpSpPr>
          <a:xfrm rot="0">
            <a:off x="12229714" y="6308344"/>
            <a:ext cx="3723783" cy="3292856"/>
            <a:chOff x="0" y="0"/>
            <a:chExt cx="4965043" cy="4390474"/>
          </a:xfrm>
        </p:grpSpPr>
        <p:grpSp>
          <p:nvGrpSpPr>
            <p:cNvPr name="Group 4" id="4"/>
            <p:cNvGrpSpPr/>
            <p:nvPr/>
          </p:nvGrpSpPr>
          <p:grpSpPr>
            <a:xfrm rot="0">
              <a:off x="0" y="0"/>
              <a:ext cx="4965043" cy="4390474"/>
              <a:chOff x="0" y="0"/>
              <a:chExt cx="6880022" cy="6083846"/>
            </a:xfrm>
          </p:grpSpPr>
          <p:sp>
            <p:nvSpPr>
              <p:cNvPr name="Freeform 5" id="5"/>
              <p:cNvSpPr/>
              <p:nvPr/>
            </p:nvSpPr>
            <p:spPr>
              <a:xfrm flipH="false" flipV="false" rot="0">
                <a:off x="19050" y="223520"/>
                <a:ext cx="6841923" cy="5852706"/>
              </a:xfrm>
              <a:custGeom>
                <a:avLst/>
                <a:gdLst/>
                <a:ahLst/>
                <a:cxnLst/>
                <a:rect r="r" b="b" t="t" l="l"/>
                <a:pathLst>
                  <a:path h="5852706" w="6841923">
                    <a:moveTo>
                      <a:pt x="0" y="11430"/>
                    </a:moveTo>
                    <a:cubicBezTo>
                      <a:pt x="0" y="11430"/>
                      <a:pt x="2540" y="340360"/>
                      <a:pt x="2540" y="749300"/>
                    </a:cubicBezTo>
                    <a:cubicBezTo>
                      <a:pt x="2540" y="2299972"/>
                      <a:pt x="7620" y="4671606"/>
                      <a:pt x="7620" y="4931956"/>
                    </a:cubicBezTo>
                    <a:cubicBezTo>
                      <a:pt x="7620" y="5126266"/>
                      <a:pt x="16510" y="5525046"/>
                      <a:pt x="21590" y="5716816"/>
                    </a:cubicBezTo>
                    <a:lnTo>
                      <a:pt x="130810" y="5831116"/>
                    </a:lnTo>
                    <a:cubicBezTo>
                      <a:pt x="275590" y="5838736"/>
                      <a:pt x="543560" y="5852706"/>
                      <a:pt x="793750" y="5852706"/>
                    </a:cubicBezTo>
                    <a:lnTo>
                      <a:pt x="6841923" y="5852706"/>
                    </a:lnTo>
                    <a:lnTo>
                      <a:pt x="6841923" y="693420"/>
                    </a:lnTo>
                    <a:cubicBezTo>
                      <a:pt x="6841923" y="318770"/>
                      <a:pt x="6833033" y="41910"/>
                      <a:pt x="6833033" y="41910"/>
                    </a:cubicBezTo>
                    <a:cubicBezTo>
                      <a:pt x="6678092" y="21590"/>
                      <a:pt x="6521883" y="11430"/>
                      <a:pt x="6364402" y="12700"/>
                    </a:cubicBezTo>
                    <a:cubicBezTo>
                      <a:pt x="6091352" y="12700"/>
                      <a:pt x="1179830" y="21590"/>
                      <a:pt x="929640" y="12700"/>
                    </a:cubicBezTo>
                    <a:cubicBezTo>
                      <a:pt x="594360" y="0"/>
                      <a:pt x="0" y="11430"/>
                      <a:pt x="0" y="11430"/>
                    </a:cubicBezTo>
                    <a:close/>
                  </a:path>
                </a:pathLst>
              </a:custGeom>
              <a:solidFill>
                <a:srgbClr val="FFFFFF"/>
              </a:solidFill>
            </p:spPr>
          </p:sp>
          <p:sp>
            <p:nvSpPr>
              <p:cNvPr name="Freeform 6" id="6"/>
              <p:cNvSpPr/>
              <p:nvPr/>
            </p:nvSpPr>
            <p:spPr>
              <a:xfrm flipH="false" flipV="false" rot="0">
                <a:off x="12700" y="217170"/>
                <a:ext cx="6854623" cy="5865406"/>
              </a:xfrm>
              <a:custGeom>
                <a:avLst/>
                <a:gdLst/>
                <a:ahLst/>
                <a:cxnLst/>
                <a:rect r="r" b="b" t="t" l="l"/>
                <a:pathLst>
                  <a:path h="5865406" w="6854623">
                    <a:moveTo>
                      <a:pt x="6854623" y="5865406"/>
                    </a:moveTo>
                    <a:lnTo>
                      <a:pt x="800100" y="5865406"/>
                    </a:lnTo>
                    <a:cubicBezTo>
                      <a:pt x="547370" y="5865406"/>
                      <a:pt x="270510" y="5851436"/>
                      <a:pt x="137160" y="5843816"/>
                    </a:cubicBezTo>
                    <a:lnTo>
                      <a:pt x="134620" y="5843816"/>
                    </a:lnTo>
                    <a:lnTo>
                      <a:pt x="21590" y="5725706"/>
                    </a:lnTo>
                    <a:lnTo>
                      <a:pt x="21590" y="5723166"/>
                    </a:lnTo>
                    <a:cubicBezTo>
                      <a:pt x="16510" y="5519966"/>
                      <a:pt x="7620" y="5126266"/>
                      <a:pt x="7620" y="4938306"/>
                    </a:cubicBezTo>
                    <a:cubicBezTo>
                      <a:pt x="7620" y="4822736"/>
                      <a:pt x="6350" y="4646206"/>
                      <a:pt x="5080" y="4092746"/>
                    </a:cubicBezTo>
                    <a:cubicBezTo>
                      <a:pt x="3810" y="2824962"/>
                      <a:pt x="2540" y="1390701"/>
                      <a:pt x="2540" y="755650"/>
                    </a:cubicBezTo>
                    <a:cubicBezTo>
                      <a:pt x="2540" y="351790"/>
                      <a:pt x="0" y="21590"/>
                      <a:pt x="0" y="17780"/>
                    </a:cubicBezTo>
                    <a:lnTo>
                      <a:pt x="0" y="11430"/>
                    </a:lnTo>
                    <a:lnTo>
                      <a:pt x="6350" y="11430"/>
                    </a:lnTo>
                    <a:cubicBezTo>
                      <a:pt x="12700" y="11430"/>
                      <a:pt x="604520" y="0"/>
                      <a:pt x="935990" y="12700"/>
                    </a:cubicBezTo>
                    <a:cubicBezTo>
                      <a:pt x="1121410" y="19050"/>
                      <a:pt x="5516042" y="16510"/>
                      <a:pt x="6001182" y="13970"/>
                    </a:cubicBezTo>
                    <a:cubicBezTo>
                      <a:pt x="6166282" y="12700"/>
                      <a:pt x="6300902" y="12700"/>
                      <a:pt x="6370752" y="12700"/>
                    </a:cubicBezTo>
                    <a:cubicBezTo>
                      <a:pt x="6524422" y="11430"/>
                      <a:pt x="6683172" y="21590"/>
                      <a:pt x="6840652" y="41910"/>
                    </a:cubicBezTo>
                    <a:lnTo>
                      <a:pt x="6845733" y="43180"/>
                    </a:lnTo>
                    <a:lnTo>
                      <a:pt x="6845733" y="48260"/>
                    </a:lnTo>
                    <a:cubicBezTo>
                      <a:pt x="6845733" y="50800"/>
                      <a:pt x="6854622" y="328930"/>
                      <a:pt x="6854622" y="699770"/>
                    </a:cubicBezTo>
                    <a:lnTo>
                      <a:pt x="6854622" y="5865406"/>
                    </a:lnTo>
                    <a:close/>
                    <a:moveTo>
                      <a:pt x="139700" y="5831116"/>
                    </a:moveTo>
                    <a:cubicBezTo>
                      <a:pt x="273050" y="5838736"/>
                      <a:pt x="548640" y="5852706"/>
                      <a:pt x="800100" y="5852706"/>
                    </a:cubicBezTo>
                    <a:lnTo>
                      <a:pt x="6841923" y="5852706"/>
                    </a:lnTo>
                    <a:lnTo>
                      <a:pt x="6841923" y="699770"/>
                    </a:lnTo>
                    <a:cubicBezTo>
                      <a:pt x="6841923" y="358140"/>
                      <a:pt x="6834302" y="93980"/>
                      <a:pt x="6833033" y="53340"/>
                    </a:cubicBezTo>
                    <a:cubicBezTo>
                      <a:pt x="6678092" y="33020"/>
                      <a:pt x="6521883" y="24130"/>
                      <a:pt x="6370752" y="25400"/>
                    </a:cubicBezTo>
                    <a:cubicBezTo>
                      <a:pt x="6300902" y="25400"/>
                      <a:pt x="6166282" y="27940"/>
                      <a:pt x="6001182" y="26670"/>
                    </a:cubicBezTo>
                    <a:cubicBezTo>
                      <a:pt x="5491912" y="22860"/>
                      <a:pt x="1304290" y="22860"/>
                      <a:pt x="935990" y="25400"/>
                    </a:cubicBezTo>
                    <a:cubicBezTo>
                      <a:pt x="622300" y="27940"/>
                      <a:pt x="77470" y="22860"/>
                      <a:pt x="12700" y="24130"/>
                    </a:cubicBezTo>
                    <a:cubicBezTo>
                      <a:pt x="12700" y="71120"/>
                      <a:pt x="15240" y="382270"/>
                      <a:pt x="15240" y="755650"/>
                    </a:cubicBezTo>
                    <a:cubicBezTo>
                      <a:pt x="15240" y="1390700"/>
                      <a:pt x="16510" y="2824962"/>
                      <a:pt x="17780" y="4092746"/>
                    </a:cubicBezTo>
                    <a:cubicBezTo>
                      <a:pt x="19050" y="4646206"/>
                      <a:pt x="20320" y="4822736"/>
                      <a:pt x="20320" y="4938306"/>
                    </a:cubicBezTo>
                    <a:cubicBezTo>
                      <a:pt x="20320" y="5124996"/>
                      <a:pt x="29210" y="5516156"/>
                      <a:pt x="34290" y="5720626"/>
                    </a:cubicBezTo>
                    <a:lnTo>
                      <a:pt x="139700" y="5831116"/>
                    </a:lnTo>
                    <a:close/>
                    <a:moveTo>
                      <a:pt x="139700" y="5831116"/>
                    </a:moveTo>
                    <a:lnTo>
                      <a:pt x="133350" y="5705386"/>
                    </a:lnTo>
                    <a:lnTo>
                      <a:pt x="34290" y="5719356"/>
                    </a:lnTo>
                    <a:lnTo>
                      <a:pt x="139700" y="5831116"/>
                    </a:lnTo>
                    <a:close/>
                  </a:path>
                </a:pathLst>
              </a:custGeom>
              <a:solidFill>
                <a:srgbClr val="000000"/>
              </a:solidFill>
            </p:spPr>
          </p:sp>
          <p:sp>
            <p:nvSpPr>
              <p:cNvPr name="Freeform 7" id="7"/>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8" id="8"/>
            <p:cNvSpPr txBox="true"/>
            <p:nvPr/>
          </p:nvSpPr>
          <p:spPr>
            <a:xfrm rot="0">
              <a:off x="1047629" y="619715"/>
              <a:ext cx="2869786" cy="2732659"/>
            </a:xfrm>
            <a:prstGeom prst="rect">
              <a:avLst/>
            </a:prstGeom>
          </p:spPr>
          <p:txBody>
            <a:bodyPr anchor="t" rtlCol="false" tIns="0" lIns="0" bIns="0" rIns="0">
              <a:spAutoFit/>
            </a:bodyPr>
            <a:lstStyle/>
            <a:p>
              <a:pPr algn="ctr">
                <a:lnSpc>
                  <a:spcPts val="2751"/>
                </a:lnSpc>
              </a:pPr>
              <a:r>
                <a:rPr lang="en-US" sz="2099">
                  <a:solidFill>
                    <a:srgbClr val="000000"/>
                  </a:solidFill>
                  <a:latin typeface="DM Sans"/>
                </a:rPr>
                <a:t>La comunità di utenti ha molta diversità al loro interno che bisogna tenere in considerazione.</a:t>
              </a:r>
            </a:p>
          </p:txBody>
        </p:sp>
      </p:grpSp>
      <p:grpSp>
        <p:nvGrpSpPr>
          <p:cNvPr name="Group 9" id="9"/>
          <p:cNvGrpSpPr/>
          <p:nvPr/>
        </p:nvGrpSpPr>
        <p:grpSpPr>
          <a:xfrm rot="0">
            <a:off x="1028700" y="1028700"/>
            <a:ext cx="7546954" cy="1620209"/>
            <a:chOff x="0" y="0"/>
            <a:chExt cx="10062606" cy="2160278"/>
          </a:xfrm>
        </p:grpSpPr>
        <p:sp>
          <p:nvSpPr>
            <p:cNvPr name="TextBox 10" id="10"/>
            <p:cNvSpPr txBox="true"/>
            <p:nvPr/>
          </p:nvSpPr>
          <p:spPr>
            <a:xfrm rot="0">
              <a:off x="0" y="1591821"/>
              <a:ext cx="10062606" cy="564716"/>
            </a:xfrm>
            <a:prstGeom prst="rect">
              <a:avLst/>
            </a:prstGeom>
          </p:spPr>
          <p:txBody>
            <a:bodyPr anchor="t" rtlCol="false" tIns="0" lIns="0" bIns="0" rIns="0">
              <a:spAutoFit/>
            </a:bodyPr>
            <a:lstStyle/>
            <a:p>
              <a:pPr marL="0" indent="0" lvl="0">
                <a:lnSpc>
                  <a:spcPts val="3500"/>
                </a:lnSpc>
              </a:pPr>
              <a:r>
                <a:rPr lang="en-US" sz="2500" spc="25">
                  <a:solidFill>
                    <a:srgbClr val="000000"/>
                  </a:solidFill>
                  <a:latin typeface="DM Sans"/>
                </a:rPr>
                <a:t>Cosa abbiamo compreso?</a:t>
              </a:r>
            </a:p>
          </p:txBody>
        </p:sp>
        <p:sp>
          <p:nvSpPr>
            <p:cNvPr name="TextBox 11" id="11"/>
            <p:cNvSpPr txBox="true"/>
            <p:nvPr/>
          </p:nvSpPr>
          <p:spPr>
            <a:xfrm rot="0">
              <a:off x="0" y="66675"/>
              <a:ext cx="10062606" cy="1346492"/>
            </a:xfrm>
            <a:prstGeom prst="rect">
              <a:avLst/>
            </a:prstGeom>
          </p:spPr>
          <p:txBody>
            <a:bodyPr anchor="t" rtlCol="false" tIns="0" lIns="0" bIns="0" rIns="0">
              <a:spAutoFit/>
            </a:bodyPr>
            <a:lstStyle/>
            <a:p>
              <a:pPr marL="0" indent="0" lvl="0">
                <a:lnSpc>
                  <a:spcPts val="7699"/>
                </a:lnSpc>
              </a:pPr>
              <a:r>
                <a:rPr lang="en-US" sz="6999">
                  <a:solidFill>
                    <a:srgbClr val="000000"/>
                  </a:solidFill>
                  <a:latin typeface="DM Sans Bold"/>
                </a:rPr>
                <a:t>Analisi risultati</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326257" y="1028700"/>
            <a:ext cx="3933043" cy="361950"/>
          </a:xfrm>
          <a:prstGeom prst="rect">
            <a:avLst/>
          </a:prstGeom>
        </p:spPr>
        <p:txBody>
          <a:bodyPr anchor="t" rtlCol="false" tIns="0" lIns="0" bIns="0" rIns="0">
            <a:spAutoFit/>
          </a:bodyPr>
          <a:lstStyle/>
          <a:p>
            <a:pPr algn="r" marL="0" indent="0" lvl="0">
              <a:lnSpc>
                <a:spcPts val="2879"/>
              </a:lnSpc>
            </a:pPr>
            <a:r>
              <a:rPr lang="en-US" sz="2400">
                <a:solidFill>
                  <a:srgbClr val="000000"/>
                </a:solidFill>
                <a:latin typeface="DM Sans"/>
              </a:rPr>
              <a:t>Gruppo 11</a:t>
            </a:r>
          </a:p>
        </p:txBody>
      </p:sp>
      <p:sp>
        <p:nvSpPr>
          <p:cNvPr name="TextBox 3" id="3"/>
          <p:cNvSpPr txBox="true"/>
          <p:nvPr/>
        </p:nvSpPr>
        <p:spPr>
          <a:xfrm rot="0">
            <a:off x="1028700" y="1028700"/>
            <a:ext cx="3933043" cy="361950"/>
          </a:xfrm>
          <a:prstGeom prst="rect">
            <a:avLst/>
          </a:prstGeom>
        </p:spPr>
        <p:txBody>
          <a:bodyPr anchor="t" rtlCol="false" tIns="0" lIns="0" bIns="0" rIns="0">
            <a:spAutoFit/>
          </a:bodyPr>
          <a:lstStyle/>
          <a:p>
            <a:pPr marL="0" indent="0" lvl="0">
              <a:lnSpc>
                <a:spcPts val="2879"/>
              </a:lnSpc>
            </a:pPr>
            <a:r>
              <a:rPr lang="en-US" sz="2400">
                <a:solidFill>
                  <a:srgbClr val="000000"/>
                </a:solidFill>
                <a:latin typeface="DM Sans"/>
              </a:rPr>
              <a:t>Agorà</a:t>
            </a:r>
          </a:p>
        </p:txBody>
      </p:sp>
      <p:sp>
        <p:nvSpPr>
          <p:cNvPr name="TextBox 4" id="4"/>
          <p:cNvSpPr txBox="true"/>
          <p:nvPr/>
        </p:nvSpPr>
        <p:spPr>
          <a:xfrm rot="0">
            <a:off x="3089571" y="2853670"/>
            <a:ext cx="12108859" cy="1569214"/>
          </a:xfrm>
          <a:prstGeom prst="rect">
            <a:avLst/>
          </a:prstGeom>
        </p:spPr>
        <p:txBody>
          <a:bodyPr anchor="t" rtlCol="false" tIns="0" lIns="0" bIns="0" rIns="0">
            <a:spAutoFit/>
          </a:bodyPr>
          <a:lstStyle/>
          <a:p>
            <a:pPr algn="ctr" marL="0" indent="0" lvl="0">
              <a:lnSpc>
                <a:spcPts val="12100"/>
              </a:lnSpc>
            </a:pPr>
            <a:r>
              <a:rPr lang="en-US" sz="10999">
                <a:solidFill>
                  <a:srgbClr val="000000"/>
                </a:solidFill>
                <a:latin typeface="DM Sans Bold"/>
              </a:rPr>
              <a:t>User Persona</a:t>
            </a:r>
          </a:p>
        </p:txBody>
      </p:sp>
      <p:grpSp>
        <p:nvGrpSpPr>
          <p:cNvPr name="Group 5" id="5"/>
          <p:cNvGrpSpPr/>
          <p:nvPr/>
        </p:nvGrpSpPr>
        <p:grpSpPr>
          <a:xfrm rot="0">
            <a:off x="6979907" y="5143500"/>
            <a:ext cx="4328186" cy="5143500"/>
            <a:chOff x="0" y="0"/>
            <a:chExt cx="5770914" cy="6858000"/>
          </a:xfrm>
        </p:grpSpPr>
        <p:sp>
          <p:nvSpPr>
            <p:cNvPr name="Freeform 6" id="6"/>
            <p:cNvSpPr/>
            <p:nvPr/>
          </p:nvSpPr>
          <p:spPr>
            <a:xfrm flipH="false" flipV="false" rot="0">
              <a:off x="1276697" y="0"/>
              <a:ext cx="2952985" cy="4682701"/>
            </a:xfrm>
            <a:custGeom>
              <a:avLst/>
              <a:gdLst/>
              <a:ahLst/>
              <a:cxnLst/>
              <a:rect r="r" b="b" t="t" l="l"/>
              <a:pathLst>
                <a:path h="4682701" w="2952985">
                  <a:moveTo>
                    <a:pt x="0" y="0"/>
                  </a:moveTo>
                  <a:lnTo>
                    <a:pt x="2952985" y="0"/>
                  </a:lnTo>
                  <a:lnTo>
                    <a:pt x="2952985" y="4682701"/>
                  </a:lnTo>
                  <a:lnTo>
                    <a:pt x="0" y="4682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3262476"/>
              <a:ext cx="5770914" cy="3595524"/>
            </a:xfrm>
            <a:custGeom>
              <a:avLst/>
              <a:gdLst/>
              <a:ahLst/>
              <a:cxnLst/>
              <a:rect r="r" b="b" t="t" l="l"/>
              <a:pathLst>
                <a:path h="3595524" w="5770914">
                  <a:moveTo>
                    <a:pt x="0" y="0"/>
                  </a:moveTo>
                  <a:lnTo>
                    <a:pt x="5770914" y="0"/>
                  </a:lnTo>
                  <a:lnTo>
                    <a:pt x="5770914" y="3595524"/>
                  </a:lnTo>
                  <a:lnTo>
                    <a:pt x="0" y="3595524"/>
                  </a:lnTo>
                  <a:lnTo>
                    <a:pt x="0" y="0"/>
                  </a:lnTo>
                  <a:close/>
                </a:path>
              </a:pathLst>
            </a:custGeom>
            <a:blipFill>
              <a:blip r:embed="rId4">
                <a:extLst>
                  <a:ext uri="{96DAC541-7B7A-43D3-8B79-37D633B846F1}">
                    <asvg:svgBlip xmlns:asvg="http://schemas.microsoft.com/office/drawing/2016/SVG/main" r:embed="rId5"/>
                  </a:ext>
                </a:extLst>
              </a:blip>
              <a:stretch>
                <a:fillRect l="0" t="0" r="0" b="-67534"/>
              </a:stretch>
            </a:blipFill>
          </p:spPr>
        </p:sp>
      </p:grpSp>
      <p:grpSp>
        <p:nvGrpSpPr>
          <p:cNvPr name="Group 8" id="8"/>
          <p:cNvGrpSpPr/>
          <p:nvPr/>
        </p:nvGrpSpPr>
        <p:grpSpPr>
          <a:xfrm rot="0">
            <a:off x="1085850" y="6575684"/>
            <a:ext cx="3741826" cy="3711316"/>
            <a:chOff x="0" y="0"/>
            <a:chExt cx="4989101" cy="4948421"/>
          </a:xfrm>
        </p:grpSpPr>
        <p:sp>
          <p:nvSpPr>
            <p:cNvPr name="Freeform 9" id="9"/>
            <p:cNvSpPr/>
            <p:nvPr/>
          </p:nvSpPr>
          <p:spPr>
            <a:xfrm flipH="false" flipV="false" rot="0">
              <a:off x="1217882" y="0"/>
              <a:ext cx="2576053" cy="4352909"/>
            </a:xfrm>
            <a:custGeom>
              <a:avLst/>
              <a:gdLst/>
              <a:ahLst/>
              <a:cxnLst/>
              <a:rect r="r" b="b" t="t" l="l"/>
              <a:pathLst>
                <a:path h="4352909" w="2576053">
                  <a:moveTo>
                    <a:pt x="0" y="0"/>
                  </a:moveTo>
                  <a:lnTo>
                    <a:pt x="2576053" y="0"/>
                  </a:lnTo>
                  <a:lnTo>
                    <a:pt x="2576053" y="4352909"/>
                  </a:lnTo>
                  <a:lnTo>
                    <a:pt x="0" y="4352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0" y="2899059"/>
              <a:ext cx="4989101" cy="2049362"/>
            </a:xfrm>
            <a:custGeom>
              <a:avLst/>
              <a:gdLst/>
              <a:ahLst/>
              <a:cxnLst/>
              <a:rect r="r" b="b" t="t" l="l"/>
              <a:pathLst>
                <a:path h="2049362" w="4989101">
                  <a:moveTo>
                    <a:pt x="0" y="0"/>
                  </a:moveTo>
                  <a:lnTo>
                    <a:pt x="4989101" y="0"/>
                  </a:lnTo>
                  <a:lnTo>
                    <a:pt x="4989101" y="2049362"/>
                  </a:lnTo>
                  <a:lnTo>
                    <a:pt x="0" y="2049362"/>
                  </a:lnTo>
                  <a:lnTo>
                    <a:pt x="0" y="0"/>
                  </a:lnTo>
                  <a:close/>
                </a:path>
              </a:pathLst>
            </a:custGeom>
            <a:blipFill>
              <a:blip r:embed="rId8">
                <a:extLst>
                  <a:ext uri="{96DAC541-7B7A-43D3-8B79-37D633B846F1}">
                    <asvg:svgBlip xmlns:asvg="http://schemas.microsoft.com/office/drawing/2016/SVG/main" r:embed="rId9"/>
                  </a:ext>
                </a:extLst>
              </a:blip>
              <a:stretch>
                <a:fillRect l="0" t="0" r="0" b="-200214"/>
              </a:stretch>
            </a:blipFill>
          </p:spPr>
        </p:sp>
      </p:grpSp>
      <p:grpSp>
        <p:nvGrpSpPr>
          <p:cNvPr name="Group 11" id="11"/>
          <p:cNvGrpSpPr/>
          <p:nvPr/>
        </p:nvGrpSpPr>
        <p:grpSpPr>
          <a:xfrm rot="0">
            <a:off x="11328349" y="5143500"/>
            <a:ext cx="5930951" cy="5143500"/>
            <a:chOff x="0" y="0"/>
            <a:chExt cx="7907934" cy="6858000"/>
          </a:xfrm>
        </p:grpSpPr>
        <p:sp>
          <p:nvSpPr>
            <p:cNvPr name="Freeform 12" id="12"/>
            <p:cNvSpPr/>
            <p:nvPr/>
          </p:nvSpPr>
          <p:spPr>
            <a:xfrm flipH="false" flipV="false" rot="0">
              <a:off x="3724289" y="0"/>
              <a:ext cx="3159943" cy="5080018"/>
            </a:xfrm>
            <a:custGeom>
              <a:avLst/>
              <a:gdLst/>
              <a:ahLst/>
              <a:cxnLst/>
              <a:rect r="r" b="b" t="t" l="l"/>
              <a:pathLst>
                <a:path h="5080018" w="3159943">
                  <a:moveTo>
                    <a:pt x="0" y="0"/>
                  </a:moveTo>
                  <a:lnTo>
                    <a:pt x="3159943" y="0"/>
                  </a:lnTo>
                  <a:lnTo>
                    <a:pt x="3159943" y="5080018"/>
                  </a:lnTo>
                  <a:lnTo>
                    <a:pt x="0" y="50800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0" y="683825"/>
              <a:ext cx="7907934" cy="6174175"/>
            </a:xfrm>
            <a:custGeom>
              <a:avLst/>
              <a:gdLst/>
              <a:ahLst/>
              <a:cxnLst/>
              <a:rect r="r" b="b" t="t" l="l"/>
              <a:pathLst>
                <a:path h="6174175" w="7907934">
                  <a:moveTo>
                    <a:pt x="0" y="0"/>
                  </a:moveTo>
                  <a:lnTo>
                    <a:pt x="7907934" y="0"/>
                  </a:lnTo>
                  <a:lnTo>
                    <a:pt x="7907934" y="6174175"/>
                  </a:lnTo>
                  <a:lnTo>
                    <a:pt x="0" y="6174175"/>
                  </a:lnTo>
                  <a:lnTo>
                    <a:pt x="0" y="0"/>
                  </a:lnTo>
                  <a:close/>
                </a:path>
              </a:pathLst>
            </a:custGeom>
            <a:blipFill>
              <a:blip r:embed="rId12">
                <a:extLst>
                  <a:ext uri="{96DAC541-7B7A-43D3-8B79-37D633B846F1}">
                    <asvg:svgBlip xmlns:asvg="http://schemas.microsoft.com/office/drawing/2016/SVG/main" r:embed="rId13"/>
                  </a:ext>
                </a:extLst>
              </a:blip>
              <a:stretch>
                <a:fillRect l="0" t="0" r="-11661" b="-66650"/>
              </a:stretch>
            </a:blipFill>
          </p:spPr>
        </p:sp>
      </p:grpSp>
      <p:grpSp>
        <p:nvGrpSpPr>
          <p:cNvPr name="Group 14" id="14"/>
          <p:cNvGrpSpPr/>
          <p:nvPr/>
        </p:nvGrpSpPr>
        <p:grpSpPr>
          <a:xfrm rot="0">
            <a:off x="3992253" y="4949544"/>
            <a:ext cx="3187680" cy="3144114"/>
            <a:chOff x="0" y="0"/>
            <a:chExt cx="4250240" cy="4192152"/>
          </a:xfrm>
        </p:grpSpPr>
        <p:grpSp>
          <p:nvGrpSpPr>
            <p:cNvPr name="Group 15" id="15"/>
            <p:cNvGrpSpPr/>
            <p:nvPr/>
          </p:nvGrpSpPr>
          <p:grpSpPr>
            <a:xfrm rot="-426806">
              <a:off x="217414" y="221813"/>
              <a:ext cx="3815411" cy="3748526"/>
              <a:chOff x="0" y="0"/>
              <a:chExt cx="3216910" cy="3160517"/>
            </a:xfrm>
          </p:grpSpPr>
          <p:sp>
            <p:nvSpPr>
              <p:cNvPr name="Freeform 16" id="16"/>
              <p:cNvSpPr/>
              <p:nvPr/>
            </p:nvSpPr>
            <p:spPr>
              <a:xfrm flipH="false" flipV="false" rot="0">
                <a:off x="19050" y="223520"/>
                <a:ext cx="3178810" cy="2929376"/>
              </a:xfrm>
              <a:custGeom>
                <a:avLst/>
                <a:gdLst/>
                <a:ahLst/>
                <a:cxnLst/>
                <a:rect r="r" b="b" t="t" l="l"/>
                <a:pathLst>
                  <a:path h="2929376" w="3178810">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name="Freeform 17" id="17"/>
              <p:cNvSpPr/>
              <p:nvPr/>
            </p:nvSpPr>
            <p:spPr>
              <a:xfrm flipH="false" flipV="false" rot="0">
                <a:off x="12700" y="217170"/>
                <a:ext cx="3191510" cy="2942077"/>
              </a:xfrm>
              <a:custGeom>
                <a:avLst/>
                <a:gdLst/>
                <a:ahLst/>
                <a:cxnLst/>
                <a:rect r="r" b="b" t="t" l="l"/>
                <a:pathLst>
                  <a:path h="2942077" w="3191510">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name="Freeform 18" id="18"/>
              <p:cNvSpPr/>
              <p:nvPr/>
            </p:nvSpPr>
            <p:spPr>
              <a:xfrm flipH="false" flipV="false" rot="0">
                <a:off x="299720" y="19050"/>
                <a:ext cx="617220" cy="304800"/>
              </a:xfrm>
              <a:custGeom>
                <a:avLst/>
                <a:gdLst/>
                <a:ahLst/>
                <a:cxnLst/>
                <a:rect r="r" b="b" t="t" l="l"/>
                <a:pathLst>
                  <a:path h="304800" w="61722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name="TextBox 19" id="19"/>
            <p:cNvSpPr txBox="true"/>
            <p:nvPr/>
          </p:nvSpPr>
          <p:spPr>
            <a:xfrm rot="-426806">
              <a:off x="664508" y="1410206"/>
              <a:ext cx="2915419" cy="1642745"/>
            </a:xfrm>
            <a:prstGeom prst="rect">
              <a:avLst/>
            </a:prstGeom>
          </p:spPr>
          <p:txBody>
            <a:bodyPr anchor="t" rtlCol="false" tIns="0" lIns="0" bIns="0" rIns="0">
              <a:spAutoFit/>
            </a:bodyPr>
            <a:lstStyle/>
            <a:p>
              <a:pPr algn="ctr" marL="0" indent="0" lvl="0">
                <a:lnSpc>
                  <a:spcPts val="3359"/>
                </a:lnSpc>
              </a:pPr>
              <a:r>
                <a:rPr lang="en-US" sz="2399" spc="23">
                  <a:solidFill>
                    <a:srgbClr val="000000"/>
                  </a:solidFill>
                  <a:latin typeface="DM Sans"/>
                </a:rPr>
                <a:t>I personaggi di riferimento nel nostro sistema</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DAFmkZB1-cE</dc:identifier>
  <dcterms:modified xsi:type="dcterms:W3CDTF">2011-08-01T06:04:30Z</dcterms:modified>
  <cp:revision>1</cp:revision>
  <dc:title>Presentazione Agorà</dc:title>
</cp:coreProperties>
</file>